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
  </p:notesMasterIdLst>
  <p:sldIdLst>
    <p:sldId id="256" r:id="rId7"/>
    <p:sldId id="257" r:id="rId8"/>
    <p:sldId id="258" r:id="rId6"/>
    <p:sldId id="259" r:id="rId5"/>
    <p:sldId id="260" r:id="rId4"/>
    <p:sldId id="261" r:id="rId3"/>
    <p:sldId id="262" r:id="rId2"/>
    <p:sldId id="263" r:id="rId14"/>
    <p:sldId id="264" r:id="rId15"/>
    <p:sldId id="265" r:id="rId16"/>
    <p:sldId id="26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6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5" autoAdjust="0"/>
    <p:restoredTop sz="86390" autoAdjust="0"/>
  </p:normalViewPr>
  <p:slideViewPr>
    <p:cSldViewPr snapToGrid="0" snapToObjects="1">
      <p:cViewPr varScale="1">
        <p:scale>
          <a:sx n="109" d="100"/>
          <a:sy n="109" d="100"/>
        </p:scale>
        <p:origin x="1109" y="8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7.xml"/><Relationship Id="rId3" Type="http://schemas.openxmlformats.org/officeDocument/2006/relationships/slide" Target="slides/slide6.xml"/><Relationship Id="rId4" Type="http://schemas.openxmlformats.org/officeDocument/2006/relationships/slide" Target="slides/slide5.xml"/><Relationship Id="rId5" Type="http://schemas.openxmlformats.org/officeDocument/2006/relationships/slide" Target="slides/slide4.xml"/><Relationship Id="rId6" Type="http://schemas.openxmlformats.org/officeDocument/2006/relationships/slide" Target="slides/slide3.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1994AF-D40F-C049-8F53-8999E12B5AB7}" type="datetimeFigureOut">
              <a:rPr lang="en-US" smtClean="0"/>
              <a:t>3/4/2026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30526B-4D11-5B47-ABB8-EA6BDB0149E2}" type="slidenum">
              <a:rPr lang="en-US" smtClean="0"/>
              <a:t>‹#›</a:t>
            </a:fld>
            <a:endParaRPr lang="en-US"/>
          </a:p>
        </p:txBody>
      </p:sp>
    </p:spTree>
    <p:extLst>
      <p:ext uri="{BB962C8B-B14F-4D97-AF65-F5344CB8AC3E}">
        <p14:creationId xmlns:p14="http://schemas.microsoft.com/office/powerpoint/2010/main" val="36712275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Put these contacts in your phone today. Call 911 for anything life-threatening and UCPD for non-emergencies. The CAPS crisis line is there nights, weekends, and holidays. CARE offers confidential advocacy. If you're worried about a friend, SMHCS can connect them with a case manager.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you or someone near you is in danger, call 911 or UCPD right away. After hours, the CAPS crisis line is available nights, weekends, and holidays.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CAPS offers free, confidential counseling, and you don't need a diagnosis or certainty about what you're feeling to go. If you're worried about a friend, SMHCS connects them with a case manager.</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food, housing, or money is tight, start with the Basic Needs Program. The AS Food Bank and Miramar Food Pantry offer free groceries with no documentation needed.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CLAS offers free tutoring, study groups, and coaching. DSP works with students who have documented disabilities to set up accommodations.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MultiCultural Center and the Office of Black Student Development offer programming, community, and support. Drop in or check out an event.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CARE provides confidential advocacy for survivors of sexual assault, dating or domestic violence, and stalking. Because most staff are required to report, CARE is the place to start if you want to talk confidentially.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Office of Student Conduct oversees the Student Conduct Code. Students involved in a case have the right to an advisor, to present information, and to appeal. Some cases can be resolved through restorative justice or an educational agreement.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Career Services helps with advising, internships, employer connections, and career readiness. Students can drop in for a professional headshot in the Iris Photo Booth and borrow interview clothes from the clothing closet. A referral from a professor can open doors.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Health &amp; Wellness runs programs on sleep, stress, addictive behaviors and recovery, and relationships. Student Health Service provides medical care, including same-day appointments.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Whatever you're facing, there's a place on campus to start. Scan the code or visit sa.ucsb.edu to see every Student Affairs department and service.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0BD438E-54C3-1542-AD4D-7C03686E93D3}"/>
              </a:ext>
            </a:extLst>
          </p:cNvPr>
          <p:cNvSpPr/>
          <p:nvPr userDrawn="1"/>
        </p:nvSpPr>
        <p:spPr>
          <a:xfrm>
            <a:off x="0" y="5624947"/>
            <a:ext cx="12192000" cy="12330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C29C91-D1E5-C148-B8F1-D5C38B745EF3}"/>
              </a:ext>
            </a:extLst>
          </p:cNvPr>
          <p:cNvSpPr>
            <a:spLocks noGrp="1"/>
          </p:cNvSpPr>
          <p:nvPr>
            <p:ph type="ctrTitle"/>
          </p:nvPr>
        </p:nvSpPr>
        <p:spPr>
          <a:xfrm>
            <a:off x="423745" y="1539061"/>
            <a:ext cx="11269491" cy="922626"/>
          </a:xfrm>
        </p:spPr>
        <p:txBody>
          <a:bodyPr anchor="b" anchorCtr="0">
            <a:normAutofit/>
          </a:bodyPr>
          <a:lstStyle>
            <a:lvl1pPr algn="l">
              <a:defRPr sz="36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2B5F596-65D0-A341-9573-4D5B53D50F7E}"/>
              </a:ext>
            </a:extLst>
          </p:cNvPr>
          <p:cNvSpPr>
            <a:spLocks noGrp="1"/>
          </p:cNvSpPr>
          <p:nvPr>
            <p:ph type="subTitle" idx="1"/>
          </p:nvPr>
        </p:nvSpPr>
        <p:spPr>
          <a:xfrm>
            <a:off x="423745" y="2553763"/>
            <a:ext cx="11269491" cy="894506"/>
          </a:xfrm>
        </p:spPr>
        <p:txBody>
          <a:bodyPr>
            <a:normAutofit/>
          </a:bodyPr>
          <a:lstStyle>
            <a:lvl1pPr marL="0" indent="0" algn="l">
              <a:buNone/>
              <a:defRPr sz="2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 Placeholder 4">
            <a:extLst>
              <a:ext uri="{FF2B5EF4-FFF2-40B4-BE49-F238E27FC236}">
                <a16:creationId xmlns:a16="http://schemas.microsoft.com/office/drawing/2014/main" id="{98292E38-076C-EB41-8603-A55427D67604}"/>
              </a:ext>
            </a:extLst>
          </p:cNvPr>
          <p:cNvSpPr>
            <a:spLocks noGrp="1"/>
          </p:cNvSpPr>
          <p:nvPr>
            <p:ph type="body" sz="quarter" idx="10" hasCustomPrompt="1"/>
          </p:nvPr>
        </p:nvSpPr>
        <p:spPr>
          <a:xfrm>
            <a:off x="423746" y="320041"/>
            <a:ext cx="1075508" cy="274991"/>
          </a:xfrm>
        </p:spPr>
        <p:txBody>
          <a:bodyPr>
            <a:noAutofit/>
          </a:bodyPr>
          <a:lstStyle>
            <a:lvl1pPr marL="0" indent="0">
              <a:buNone/>
              <a:defRPr sz="900">
                <a:solidFill>
                  <a:schemeClr val="bg1"/>
                </a:solidFill>
              </a:defRPr>
            </a:lvl1pPr>
            <a:lvl2pPr marL="342900" indent="0">
              <a:buNone/>
              <a:defRPr sz="900">
                <a:solidFill>
                  <a:schemeClr val="bg1"/>
                </a:solidFill>
              </a:defRPr>
            </a:lvl2pPr>
            <a:lvl3pPr marL="685800" indent="0">
              <a:buNone/>
              <a:defRPr sz="900">
                <a:solidFill>
                  <a:schemeClr val="bg1"/>
                </a:solidFill>
              </a:defRPr>
            </a:lvl3pPr>
            <a:lvl4pPr marL="1028700" indent="0">
              <a:buNone/>
              <a:defRPr sz="900">
                <a:solidFill>
                  <a:schemeClr val="bg1"/>
                </a:solidFill>
              </a:defRPr>
            </a:lvl4pPr>
            <a:lvl5pPr marL="1371600" indent="0">
              <a:buNone/>
              <a:defRPr sz="900">
                <a:solidFill>
                  <a:schemeClr val="bg1"/>
                </a:solidFill>
              </a:defRPr>
            </a:lvl5pPr>
          </a:lstStyle>
          <a:p>
            <a:pPr lvl="0"/>
            <a:r>
              <a:rPr lang="en-US" dirty="0"/>
              <a:t>MM/DD/YY</a:t>
            </a:r>
          </a:p>
        </p:txBody>
      </p:sp>
      <p:sp>
        <p:nvSpPr>
          <p:cNvPr id="6" name="Text Placeholder 5">
            <a:extLst>
              <a:ext uri="{FF2B5EF4-FFF2-40B4-BE49-F238E27FC236}">
                <a16:creationId xmlns:a16="http://schemas.microsoft.com/office/drawing/2014/main" id="{8AC4349C-0BCF-8045-9796-523469306F36}"/>
              </a:ext>
            </a:extLst>
          </p:cNvPr>
          <p:cNvSpPr>
            <a:spLocks noGrp="1"/>
          </p:cNvSpPr>
          <p:nvPr>
            <p:ph type="body" sz="quarter" idx="11" hasCustomPrompt="1"/>
          </p:nvPr>
        </p:nvSpPr>
        <p:spPr>
          <a:xfrm>
            <a:off x="222984" y="6455664"/>
            <a:ext cx="5873016" cy="256742"/>
          </a:xfrm>
        </p:spPr>
        <p:txBody>
          <a:bodyPr anchor="ctr" anchorCtr="0">
            <a:normAutofit/>
          </a:bodyPr>
          <a:lstStyle>
            <a:lvl1pPr marL="0" indent="0">
              <a:buNone/>
              <a:defRPr sz="1000" b="1">
                <a:solidFill>
                  <a:schemeClr val="bg1"/>
                </a:solidFill>
                <a:latin typeface="Nunito Sans Normal" pitchFamily="2" charset="77"/>
              </a:defRPr>
            </a:lvl1pPr>
            <a:lvl2pPr marL="342900" indent="0">
              <a:buNone/>
              <a:defRPr b="1">
                <a:solidFill>
                  <a:schemeClr val="bg1"/>
                </a:solidFill>
              </a:defRPr>
            </a:lvl2pPr>
            <a:lvl3pPr marL="685800" indent="0">
              <a:buNone/>
              <a:defRPr b="1">
                <a:solidFill>
                  <a:schemeClr val="bg1"/>
                </a:solidFill>
              </a:defRPr>
            </a:lvl3pPr>
            <a:lvl4pPr marL="1028700" indent="0">
              <a:buNone/>
              <a:defRPr b="1">
                <a:solidFill>
                  <a:schemeClr val="bg1"/>
                </a:solidFill>
              </a:defRPr>
            </a:lvl4pPr>
            <a:lvl5pPr marL="1371600" indent="0">
              <a:buNone/>
              <a:defRPr b="1">
                <a:solidFill>
                  <a:schemeClr val="bg1"/>
                </a:solidFill>
              </a:defRPr>
            </a:lvl5pPr>
          </a:lstStyle>
          <a:p>
            <a:pPr lvl="0"/>
            <a:r>
              <a:rPr lang="en-US" sz="1000" dirty="0"/>
              <a:t>Update Your Department Name Here</a:t>
            </a:r>
            <a:endParaRPr lang="en-US" dirty="0"/>
          </a:p>
        </p:txBody>
      </p:sp>
      <p:pic>
        <p:nvPicPr>
          <p:cNvPr id="8" name="Picture 7">
            <a:extLst>
              <a:ext uri="{FF2B5EF4-FFF2-40B4-BE49-F238E27FC236}">
                <a16:creationId xmlns:a16="http://schemas.microsoft.com/office/drawing/2014/main" id="{7C95DADE-73AC-4F4A-8D9D-D1CC61E9D5A2}"/>
              </a:ext>
            </a:extLst>
          </p:cNvPr>
          <p:cNvPicPr>
            <a:picLocks noChangeAspect="1"/>
          </p:cNvPicPr>
          <p:nvPr userDrawn="1"/>
        </p:nvPicPr>
        <p:blipFill>
          <a:blip r:embed="rId2"/>
          <a:stretch>
            <a:fillRect/>
          </a:stretch>
        </p:blipFill>
        <p:spPr>
          <a:xfrm>
            <a:off x="9400032" y="6455664"/>
            <a:ext cx="2576623" cy="191686"/>
          </a:xfrm>
          <a:prstGeom prst="rect">
            <a:avLst/>
          </a:prstGeom>
        </p:spPr>
      </p:pic>
    </p:spTree>
    <p:extLst>
      <p:ext uri="{BB962C8B-B14F-4D97-AF65-F5344CB8AC3E}">
        <p14:creationId xmlns:p14="http://schemas.microsoft.com/office/powerpoint/2010/main" val="3933062675"/>
      </p:ext>
    </p:extLst>
  </p:cSld>
  <p:clrMapOvr>
    <a:masterClrMapping/>
  </p:clrMapOvr>
  <p:extLst>
    <p:ext uri="{DCECCB84-F9BA-43D5-87BE-67443E8EF086}">
      <p15:sldGuideLst xmlns:p15="http://schemas.microsoft.com/office/powerpoint/2012/main">
        <p15:guide id="1" orient="horz" pos="4176">
          <p15:clr>
            <a:srgbClr val="FBAE40"/>
          </p15:clr>
        </p15:guide>
        <p15:guide id="2" pos="28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6A3A9-1A8A-E64F-9D05-95B9CCF2FB29}"/>
              </a:ext>
            </a:extLst>
          </p:cNvPr>
          <p:cNvSpPr>
            <a:spLocks noGrp="1"/>
          </p:cNvSpPr>
          <p:nvPr>
            <p:ph type="title"/>
          </p:nvPr>
        </p:nvSpPr>
        <p:spPr>
          <a:xfrm>
            <a:off x="526470" y="365126"/>
            <a:ext cx="11139060" cy="594360"/>
          </a:xfrm>
        </p:spPr>
        <p:txBody>
          <a:bodyPr anchor="t" anchorCtr="0"/>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31EB4E-BB72-914E-8B6C-9B81EF8D8D64}"/>
              </a:ext>
            </a:extLst>
          </p:cNvPr>
          <p:cNvSpPr>
            <a:spLocks noGrp="1"/>
          </p:cNvSpPr>
          <p:nvPr>
            <p:ph idx="1"/>
          </p:nvPr>
        </p:nvSpPr>
        <p:spPr>
          <a:xfrm>
            <a:off x="762000" y="1825625"/>
            <a:ext cx="1066106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28536160"/>
      </p:ext>
    </p:extLst>
  </p:cSld>
  <p:clrMapOvr>
    <a:masterClrMapping/>
  </p:clrMapOvr>
  <p:extLst>
    <p:ext uri="{DCECCB84-F9BA-43D5-87BE-67443E8EF086}">
      <p15:sldGuideLst xmlns:p15="http://schemas.microsoft.com/office/powerpoint/2012/main">
        <p15:guide id="1" orient="horz" pos="2160">
          <p15:clr>
            <a:srgbClr val="FBAE40"/>
          </p15:clr>
        </p15:guide>
        <p15:guide id="2" pos="2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R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C4527-BD31-454E-9107-69E39D6B921F}"/>
              </a:ext>
            </a:extLst>
          </p:cNvPr>
          <p:cNvSpPr>
            <a:spLocks noGrp="1"/>
          </p:cNvSpPr>
          <p:nvPr>
            <p:ph type="title"/>
          </p:nvPr>
        </p:nvSpPr>
        <p:spPr>
          <a:xfrm>
            <a:off x="526470" y="365127"/>
            <a:ext cx="11139059" cy="601229"/>
          </a:xfrm>
        </p:spPr>
        <p:txBody>
          <a:bodyPr/>
          <a:lstStyle/>
          <a:p>
            <a:r>
              <a:rPr lang="en-US"/>
              <a:t>Click to edit Master title style</a:t>
            </a:r>
          </a:p>
        </p:txBody>
      </p:sp>
      <p:sp>
        <p:nvSpPr>
          <p:cNvPr id="4" name="Text Placeholder 3">
            <a:extLst>
              <a:ext uri="{FF2B5EF4-FFF2-40B4-BE49-F238E27FC236}">
                <a16:creationId xmlns:a16="http://schemas.microsoft.com/office/drawing/2014/main" id="{620E3AB4-4EDC-2F4E-9329-91A2FE36ED96}"/>
              </a:ext>
            </a:extLst>
          </p:cNvPr>
          <p:cNvSpPr>
            <a:spLocks noGrp="1"/>
          </p:cNvSpPr>
          <p:nvPr>
            <p:ph type="body" sz="quarter" idx="10" hasCustomPrompt="1"/>
          </p:nvPr>
        </p:nvSpPr>
        <p:spPr>
          <a:xfrm>
            <a:off x="762000" y="1264045"/>
            <a:ext cx="10661069" cy="1289969"/>
          </a:xfrm>
        </p:spPr>
        <p:txBody>
          <a:bodyPr>
            <a:noAutofit/>
          </a:bodyPr>
          <a:lstStyle>
            <a:lvl1pPr marL="0" indent="0">
              <a:buNone/>
              <a:defRPr sz="2400">
                <a:solidFill>
                  <a:schemeClr val="tx1"/>
                </a:solidFill>
              </a:defRPr>
            </a:lvl1pPr>
            <a:lvl2pPr marL="342900" indent="0">
              <a:buNone/>
              <a:defRPr sz="1800">
                <a:solidFill>
                  <a:schemeClr val="tx1"/>
                </a:solidFill>
              </a:defRPr>
            </a:lvl2pPr>
            <a:lvl3pPr marL="685800" indent="0">
              <a:buNone/>
              <a:defRPr sz="1800">
                <a:solidFill>
                  <a:schemeClr val="tx1"/>
                </a:solidFill>
              </a:defRPr>
            </a:lvl3pPr>
            <a:lvl4pPr marL="1028700" indent="0">
              <a:buNone/>
              <a:defRPr sz="1800">
                <a:solidFill>
                  <a:schemeClr val="tx1"/>
                </a:solidFill>
              </a:defRPr>
            </a:lvl4pPr>
            <a:lvl5pPr marL="1371600" indent="0">
              <a:buNone/>
              <a:defRPr sz="2000">
                <a:solidFill>
                  <a:schemeClr val="tx1"/>
                </a:solidFill>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sed</a:t>
            </a:r>
            <a:r>
              <a:rPr lang="en-US" dirty="0"/>
              <a:t>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a:t>
            </a:r>
          </a:p>
        </p:txBody>
      </p:sp>
      <p:sp>
        <p:nvSpPr>
          <p:cNvPr id="6" name="Picture Placeholder 5">
            <a:extLst>
              <a:ext uri="{FF2B5EF4-FFF2-40B4-BE49-F238E27FC236}">
                <a16:creationId xmlns:a16="http://schemas.microsoft.com/office/drawing/2014/main" id="{C8D8CD89-FCB8-EC44-88B7-A7D2288BDF7D}"/>
              </a:ext>
            </a:extLst>
          </p:cNvPr>
          <p:cNvSpPr>
            <a:spLocks noGrp="1"/>
          </p:cNvSpPr>
          <p:nvPr>
            <p:ph type="pic" sz="quarter" idx="11"/>
          </p:nvPr>
        </p:nvSpPr>
        <p:spPr>
          <a:xfrm>
            <a:off x="762000" y="3096695"/>
            <a:ext cx="10661069" cy="2816225"/>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2069822712"/>
      </p:ext>
    </p:extLst>
  </p:cSld>
  <p:clrMapOvr>
    <a:masterClrMapping/>
  </p:clrMapOvr>
  <p:extLst>
    <p:ext uri="{DCECCB84-F9BA-43D5-87BE-67443E8EF086}">
      <p15:sldGuideLst xmlns:p15="http://schemas.microsoft.com/office/powerpoint/2012/main">
        <p15:guide id="1" orient="horz" pos="2160">
          <p15:clr>
            <a:srgbClr val="FBAE40"/>
          </p15:clr>
        </p15:guide>
        <p15:guide id="2" pos="3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E82FA-781A-C548-9707-B4EA67FB2ECA}"/>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8895C43-266B-B24A-8AEC-05D656EB3BA0}"/>
              </a:ext>
            </a:extLst>
          </p:cNvPr>
          <p:cNvSpPr>
            <a:spLocks noGrp="1"/>
          </p:cNvSpPr>
          <p:nvPr>
            <p:ph sz="half" idx="1"/>
          </p:nvPr>
        </p:nvSpPr>
        <p:spPr>
          <a:xfrm>
            <a:off x="762000" y="1825625"/>
            <a:ext cx="52324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9EC6B5A-63BB-4E4D-BC5F-3E79E1ADE94F}"/>
              </a:ext>
            </a:extLst>
          </p:cNvPr>
          <p:cNvSpPr>
            <a:spLocks noGrp="1"/>
          </p:cNvSpPr>
          <p:nvPr>
            <p:ph sz="half" idx="2"/>
          </p:nvPr>
        </p:nvSpPr>
        <p:spPr>
          <a:xfrm>
            <a:off x="6197600" y="1825625"/>
            <a:ext cx="5225469"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809520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Blocks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E82FA-781A-C548-9707-B4EA67FB2E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895C43-266B-B24A-8AEC-05D656EB3BA0}"/>
              </a:ext>
            </a:extLst>
          </p:cNvPr>
          <p:cNvSpPr>
            <a:spLocks noGrp="1"/>
          </p:cNvSpPr>
          <p:nvPr>
            <p:ph sz="half" idx="1"/>
          </p:nvPr>
        </p:nvSpPr>
        <p:spPr>
          <a:xfrm>
            <a:off x="762000" y="2284267"/>
            <a:ext cx="5232400" cy="1478036"/>
          </a:xfrm>
        </p:spPr>
        <p:txBody>
          <a:bodyPr>
            <a:normAutofit/>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32DDFAD5-F047-3041-8386-E66D01BC1132}"/>
              </a:ext>
            </a:extLst>
          </p:cNvPr>
          <p:cNvSpPr>
            <a:spLocks noGrp="1"/>
          </p:cNvSpPr>
          <p:nvPr>
            <p:ph sz="half" idx="10"/>
          </p:nvPr>
        </p:nvSpPr>
        <p:spPr>
          <a:xfrm>
            <a:off x="762000" y="4365771"/>
            <a:ext cx="5232400" cy="1811193"/>
          </a:xfrm>
        </p:spPr>
        <p:txBody>
          <a:bodyPr>
            <a:normAutofit/>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6">
            <a:extLst>
              <a:ext uri="{FF2B5EF4-FFF2-40B4-BE49-F238E27FC236}">
                <a16:creationId xmlns:a16="http://schemas.microsoft.com/office/drawing/2014/main" id="{E9C7C1AA-6F23-AA49-9026-A28AE8D9CD1D}"/>
              </a:ext>
            </a:extLst>
          </p:cNvPr>
          <p:cNvSpPr>
            <a:spLocks noGrp="1"/>
          </p:cNvSpPr>
          <p:nvPr>
            <p:ph type="body" sz="quarter" idx="11" hasCustomPrompt="1"/>
          </p:nvPr>
        </p:nvSpPr>
        <p:spPr>
          <a:xfrm>
            <a:off x="762000" y="3906838"/>
            <a:ext cx="5232400" cy="458787"/>
          </a:xfrm>
        </p:spPr>
        <p:txBody>
          <a:bodyPr>
            <a:normAutofit/>
          </a:bodyPr>
          <a:lstStyle>
            <a:lvl1pPr marL="0" indent="0">
              <a:buNone/>
              <a:defRPr sz="2000" b="1">
                <a:solidFill>
                  <a:schemeClr val="accent1"/>
                </a:solidFill>
              </a:defRPr>
            </a:lvl1pPr>
            <a:lvl2pPr>
              <a:defRPr b="1"/>
            </a:lvl2pPr>
            <a:lvl3pPr>
              <a:defRPr b="1"/>
            </a:lvl3pPr>
            <a:lvl4pPr>
              <a:defRPr b="1"/>
            </a:lvl4pPr>
            <a:lvl5pPr>
              <a:defRPr b="1"/>
            </a:lvl5pPr>
          </a:lstStyle>
          <a:p>
            <a:pPr lvl="0"/>
            <a:r>
              <a:rPr lang="en-US" dirty="0"/>
              <a:t>Edit Bulleted List Title 2</a:t>
            </a:r>
          </a:p>
        </p:txBody>
      </p:sp>
      <p:sp>
        <p:nvSpPr>
          <p:cNvPr id="8" name="Text Placeholder 6">
            <a:extLst>
              <a:ext uri="{FF2B5EF4-FFF2-40B4-BE49-F238E27FC236}">
                <a16:creationId xmlns:a16="http://schemas.microsoft.com/office/drawing/2014/main" id="{BD1EAAD0-5A62-CC4B-BC05-BC5CBEDF654C}"/>
              </a:ext>
            </a:extLst>
          </p:cNvPr>
          <p:cNvSpPr>
            <a:spLocks noGrp="1"/>
          </p:cNvSpPr>
          <p:nvPr>
            <p:ph type="body" sz="quarter" idx="12" hasCustomPrompt="1"/>
          </p:nvPr>
        </p:nvSpPr>
        <p:spPr>
          <a:xfrm>
            <a:off x="762000" y="1825481"/>
            <a:ext cx="5232400" cy="458787"/>
          </a:xfrm>
        </p:spPr>
        <p:txBody>
          <a:bodyPr>
            <a:normAutofit/>
          </a:bodyPr>
          <a:lstStyle>
            <a:lvl1pPr marL="0" indent="0">
              <a:buNone/>
              <a:defRPr sz="2000" b="1">
                <a:solidFill>
                  <a:schemeClr val="accent1"/>
                </a:solidFill>
              </a:defRPr>
            </a:lvl1pPr>
            <a:lvl2pPr>
              <a:defRPr b="1"/>
            </a:lvl2pPr>
            <a:lvl3pPr>
              <a:defRPr b="1"/>
            </a:lvl3pPr>
            <a:lvl4pPr>
              <a:defRPr b="1"/>
            </a:lvl4pPr>
            <a:lvl5pPr>
              <a:defRPr b="1"/>
            </a:lvl5pPr>
          </a:lstStyle>
          <a:p>
            <a:pPr lvl="0"/>
            <a:r>
              <a:rPr lang="en-US" dirty="0"/>
              <a:t>Edit Bulleted List Title 1</a:t>
            </a:r>
          </a:p>
        </p:txBody>
      </p:sp>
      <p:sp>
        <p:nvSpPr>
          <p:cNvPr id="12" name="Picture Placeholder 11">
            <a:extLst>
              <a:ext uri="{FF2B5EF4-FFF2-40B4-BE49-F238E27FC236}">
                <a16:creationId xmlns:a16="http://schemas.microsoft.com/office/drawing/2014/main" id="{B5C16FF6-B5DF-0C42-A500-F2E8C80DF71D}"/>
              </a:ext>
            </a:extLst>
          </p:cNvPr>
          <p:cNvSpPr>
            <a:spLocks noGrp="1"/>
          </p:cNvSpPr>
          <p:nvPr>
            <p:ph type="pic" sz="quarter" idx="13"/>
          </p:nvPr>
        </p:nvSpPr>
        <p:spPr>
          <a:xfrm>
            <a:off x="6221073" y="1825625"/>
            <a:ext cx="5181600" cy="4351338"/>
          </a:xfrm>
        </p:spPr>
        <p:txBody>
          <a:bodyPr/>
          <a:lstStyle>
            <a:lvl1pPr marL="0" indent="0">
              <a:buNone/>
              <a:defRPr/>
            </a:lvl1pPr>
          </a:lstStyle>
          <a:p>
            <a:r>
              <a:rPr lang="en-US"/>
              <a:t>Click icon to add picture</a:t>
            </a:r>
            <a:endParaRPr lang="en-US" dirty="0"/>
          </a:p>
        </p:txBody>
      </p:sp>
    </p:spTree>
    <p:extLst>
      <p:ext uri="{BB962C8B-B14F-4D97-AF65-F5344CB8AC3E}">
        <p14:creationId xmlns:p14="http://schemas.microsoft.com/office/powerpoint/2010/main" val="6314968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Rows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E82FA-781A-C548-9707-B4EA67FB2E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8895C43-266B-B24A-8AEC-05D656EB3BA0}"/>
              </a:ext>
            </a:extLst>
          </p:cNvPr>
          <p:cNvSpPr>
            <a:spLocks noGrp="1"/>
          </p:cNvSpPr>
          <p:nvPr>
            <p:ph sz="half" idx="1"/>
          </p:nvPr>
        </p:nvSpPr>
        <p:spPr>
          <a:xfrm>
            <a:off x="762000" y="2284267"/>
            <a:ext cx="5232400" cy="1478036"/>
          </a:xfrm>
        </p:spPr>
        <p:txBody>
          <a:bodyPr>
            <a:noAutofit/>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2">
            <a:extLst>
              <a:ext uri="{FF2B5EF4-FFF2-40B4-BE49-F238E27FC236}">
                <a16:creationId xmlns:a16="http://schemas.microsoft.com/office/drawing/2014/main" id="{32DDFAD5-F047-3041-8386-E66D01BC1132}"/>
              </a:ext>
            </a:extLst>
          </p:cNvPr>
          <p:cNvSpPr>
            <a:spLocks noGrp="1"/>
          </p:cNvSpPr>
          <p:nvPr>
            <p:ph sz="half" idx="10"/>
          </p:nvPr>
        </p:nvSpPr>
        <p:spPr>
          <a:xfrm>
            <a:off x="762000" y="4365771"/>
            <a:ext cx="5232400" cy="1811193"/>
          </a:xfrm>
        </p:spPr>
        <p:txBody>
          <a:bodyPr>
            <a:normAutofit/>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6">
            <a:extLst>
              <a:ext uri="{FF2B5EF4-FFF2-40B4-BE49-F238E27FC236}">
                <a16:creationId xmlns:a16="http://schemas.microsoft.com/office/drawing/2014/main" id="{E9C7C1AA-6F23-AA49-9026-A28AE8D9CD1D}"/>
              </a:ext>
            </a:extLst>
          </p:cNvPr>
          <p:cNvSpPr>
            <a:spLocks noGrp="1"/>
          </p:cNvSpPr>
          <p:nvPr>
            <p:ph type="body" sz="quarter" idx="11" hasCustomPrompt="1"/>
          </p:nvPr>
        </p:nvSpPr>
        <p:spPr>
          <a:xfrm>
            <a:off x="762000" y="3906838"/>
            <a:ext cx="5232400" cy="458787"/>
          </a:xfrm>
        </p:spPr>
        <p:txBody>
          <a:bodyPr>
            <a:normAutofit/>
          </a:bodyPr>
          <a:lstStyle>
            <a:lvl1pPr marL="0" indent="0">
              <a:buNone/>
              <a:defRPr sz="2000" b="1" i="0">
                <a:solidFill>
                  <a:schemeClr val="accent1"/>
                </a:solidFill>
                <a:latin typeface="Nunito Sans Normal" pitchFamily="2" charset="77"/>
              </a:defRPr>
            </a:lvl1pPr>
            <a:lvl2pPr>
              <a:defRPr b="1"/>
            </a:lvl2pPr>
            <a:lvl3pPr>
              <a:defRPr b="1"/>
            </a:lvl3pPr>
            <a:lvl4pPr>
              <a:defRPr b="1"/>
            </a:lvl4pPr>
            <a:lvl5pPr>
              <a:defRPr b="1"/>
            </a:lvl5pPr>
          </a:lstStyle>
          <a:p>
            <a:pPr lvl="0"/>
            <a:r>
              <a:rPr lang="en-US" dirty="0"/>
              <a:t>Edit Bulleted List Title 2</a:t>
            </a:r>
          </a:p>
        </p:txBody>
      </p:sp>
      <p:sp>
        <p:nvSpPr>
          <p:cNvPr id="8" name="Text Placeholder 6">
            <a:extLst>
              <a:ext uri="{FF2B5EF4-FFF2-40B4-BE49-F238E27FC236}">
                <a16:creationId xmlns:a16="http://schemas.microsoft.com/office/drawing/2014/main" id="{BD1EAAD0-5A62-CC4B-BC05-BC5CBEDF654C}"/>
              </a:ext>
            </a:extLst>
          </p:cNvPr>
          <p:cNvSpPr>
            <a:spLocks noGrp="1"/>
          </p:cNvSpPr>
          <p:nvPr>
            <p:ph type="body" sz="quarter" idx="12" hasCustomPrompt="1"/>
          </p:nvPr>
        </p:nvSpPr>
        <p:spPr>
          <a:xfrm>
            <a:off x="762000" y="1825481"/>
            <a:ext cx="5232400" cy="458787"/>
          </a:xfrm>
        </p:spPr>
        <p:txBody>
          <a:bodyPr>
            <a:normAutofit/>
          </a:bodyPr>
          <a:lstStyle>
            <a:lvl1pPr marL="0" indent="0">
              <a:buNone/>
              <a:defRPr sz="2000" b="1" i="0">
                <a:solidFill>
                  <a:schemeClr val="accent1"/>
                </a:solidFill>
                <a:latin typeface="Nunito Sans Normal" pitchFamily="2" charset="77"/>
              </a:defRPr>
            </a:lvl1pPr>
            <a:lvl2pPr>
              <a:defRPr b="1"/>
            </a:lvl2pPr>
            <a:lvl3pPr>
              <a:defRPr b="1"/>
            </a:lvl3pPr>
            <a:lvl4pPr>
              <a:defRPr b="1"/>
            </a:lvl4pPr>
            <a:lvl5pPr>
              <a:defRPr b="1"/>
            </a:lvl5pPr>
          </a:lstStyle>
          <a:p>
            <a:pPr lvl="0"/>
            <a:r>
              <a:rPr lang="en-US" dirty="0"/>
              <a:t>Edit Bulleted List Title 1</a:t>
            </a:r>
          </a:p>
        </p:txBody>
      </p:sp>
      <p:sp>
        <p:nvSpPr>
          <p:cNvPr id="9" name="Content Placeholder 2">
            <a:extLst>
              <a:ext uri="{FF2B5EF4-FFF2-40B4-BE49-F238E27FC236}">
                <a16:creationId xmlns:a16="http://schemas.microsoft.com/office/drawing/2014/main" id="{DEBD32F5-35B3-D748-8BC3-8E9E25E502B5}"/>
              </a:ext>
            </a:extLst>
          </p:cNvPr>
          <p:cNvSpPr>
            <a:spLocks noGrp="1"/>
          </p:cNvSpPr>
          <p:nvPr>
            <p:ph sz="half" idx="13"/>
          </p:nvPr>
        </p:nvSpPr>
        <p:spPr>
          <a:xfrm>
            <a:off x="6236853" y="2284122"/>
            <a:ext cx="5156200" cy="1478036"/>
          </a:xfrm>
        </p:spPr>
        <p:txBody>
          <a:bodyPr>
            <a:normAutofit/>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a:extLst>
              <a:ext uri="{FF2B5EF4-FFF2-40B4-BE49-F238E27FC236}">
                <a16:creationId xmlns:a16="http://schemas.microsoft.com/office/drawing/2014/main" id="{4B267FC4-B2EF-DA47-AA11-5BF6913B6720}"/>
              </a:ext>
            </a:extLst>
          </p:cNvPr>
          <p:cNvSpPr>
            <a:spLocks noGrp="1"/>
          </p:cNvSpPr>
          <p:nvPr>
            <p:ph sz="half" idx="14"/>
          </p:nvPr>
        </p:nvSpPr>
        <p:spPr>
          <a:xfrm>
            <a:off x="6236853" y="4365626"/>
            <a:ext cx="5156200" cy="1811193"/>
          </a:xfrm>
        </p:spPr>
        <p:txBody>
          <a:bodyPr>
            <a:normAutofit/>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6">
            <a:extLst>
              <a:ext uri="{FF2B5EF4-FFF2-40B4-BE49-F238E27FC236}">
                <a16:creationId xmlns:a16="http://schemas.microsoft.com/office/drawing/2014/main" id="{603B3A9A-9264-7E49-A031-4581AFA21517}"/>
              </a:ext>
            </a:extLst>
          </p:cNvPr>
          <p:cNvSpPr>
            <a:spLocks noGrp="1"/>
          </p:cNvSpPr>
          <p:nvPr>
            <p:ph type="body" sz="quarter" idx="15" hasCustomPrompt="1"/>
          </p:nvPr>
        </p:nvSpPr>
        <p:spPr>
          <a:xfrm>
            <a:off x="6236853" y="3906694"/>
            <a:ext cx="5156200" cy="458787"/>
          </a:xfrm>
        </p:spPr>
        <p:txBody>
          <a:bodyPr>
            <a:normAutofit/>
          </a:bodyPr>
          <a:lstStyle>
            <a:lvl1pPr marL="0" indent="0">
              <a:buNone/>
              <a:defRPr sz="2000" b="1" i="0">
                <a:solidFill>
                  <a:schemeClr val="accent1"/>
                </a:solidFill>
                <a:latin typeface="Nunito Sans Normal" pitchFamily="2" charset="77"/>
              </a:defRPr>
            </a:lvl1pPr>
            <a:lvl2pPr>
              <a:defRPr b="1"/>
            </a:lvl2pPr>
            <a:lvl3pPr>
              <a:defRPr b="1"/>
            </a:lvl3pPr>
            <a:lvl4pPr>
              <a:defRPr b="1"/>
            </a:lvl4pPr>
            <a:lvl5pPr>
              <a:defRPr b="1"/>
            </a:lvl5pPr>
          </a:lstStyle>
          <a:p>
            <a:pPr lvl="0"/>
            <a:r>
              <a:rPr lang="en-US" dirty="0"/>
              <a:t>Edit Bulleted List Title 4</a:t>
            </a:r>
          </a:p>
        </p:txBody>
      </p:sp>
      <p:sp>
        <p:nvSpPr>
          <p:cNvPr id="13" name="Text Placeholder 6">
            <a:extLst>
              <a:ext uri="{FF2B5EF4-FFF2-40B4-BE49-F238E27FC236}">
                <a16:creationId xmlns:a16="http://schemas.microsoft.com/office/drawing/2014/main" id="{73E58B0F-56D2-8D46-B63E-37D8C16EEDDF}"/>
              </a:ext>
            </a:extLst>
          </p:cNvPr>
          <p:cNvSpPr>
            <a:spLocks noGrp="1"/>
          </p:cNvSpPr>
          <p:nvPr>
            <p:ph type="body" sz="quarter" idx="16" hasCustomPrompt="1"/>
          </p:nvPr>
        </p:nvSpPr>
        <p:spPr>
          <a:xfrm>
            <a:off x="6236853" y="1825336"/>
            <a:ext cx="5156200" cy="458787"/>
          </a:xfrm>
        </p:spPr>
        <p:txBody>
          <a:bodyPr>
            <a:normAutofit/>
          </a:bodyPr>
          <a:lstStyle>
            <a:lvl1pPr marL="0" indent="0">
              <a:buNone/>
              <a:defRPr sz="2000" b="1" i="0">
                <a:solidFill>
                  <a:schemeClr val="accent1"/>
                </a:solidFill>
                <a:latin typeface="Nunito Sans Normal" pitchFamily="2" charset="77"/>
              </a:defRPr>
            </a:lvl1pPr>
            <a:lvl2pPr>
              <a:defRPr b="1"/>
            </a:lvl2pPr>
            <a:lvl3pPr>
              <a:defRPr b="1"/>
            </a:lvl3pPr>
            <a:lvl4pPr>
              <a:defRPr b="1"/>
            </a:lvl4pPr>
            <a:lvl5pPr>
              <a:defRPr b="1"/>
            </a:lvl5pPr>
          </a:lstStyle>
          <a:p>
            <a:pPr lvl="0"/>
            <a:r>
              <a:rPr lang="en-US" dirty="0"/>
              <a:t>Edit Bulleted List Title 3</a:t>
            </a:r>
          </a:p>
        </p:txBody>
      </p:sp>
    </p:spTree>
    <p:extLst>
      <p:ext uri="{BB962C8B-B14F-4D97-AF65-F5344CB8AC3E}">
        <p14:creationId xmlns:p14="http://schemas.microsoft.com/office/powerpoint/2010/main" val="1877488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s with Titles">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26FE5BE-4DA3-0040-85D4-10ED4DE0463A}"/>
              </a:ext>
            </a:extLst>
          </p:cNvPr>
          <p:cNvSpPr>
            <a:spLocks noGrp="1"/>
          </p:cNvSpPr>
          <p:nvPr>
            <p:ph type="body" idx="1"/>
          </p:nvPr>
        </p:nvSpPr>
        <p:spPr>
          <a:xfrm>
            <a:off x="762001" y="1721554"/>
            <a:ext cx="5236633" cy="495653"/>
          </a:xfrm>
        </p:spPr>
        <p:txBody>
          <a:bodyPr anchor="b">
            <a:normAutofit/>
          </a:bodyPr>
          <a:lstStyle>
            <a:lvl1pPr marL="0" indent="0">
              <a:buNone/>
              <a:defRPr sz="2000" b="1" i="0">
                <a:solidFill>
                  <a:schemeClr val="accent1"/>
                </a:solidFill>
                <a:latin typeface="Nunito Sans Normal"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7DA9CA-B66B-E34F-B1B6-BC9931475CD2}"/>
              </a:ext>
            </a:extLst>
          </p:cNvPr>
          <p:cNvSpPr>
            <a:spLocks noGrp="1"/>
          </p:cNvSpPr>
          <p:nvPr>
            <p:ph sz="half" idx="2"/>
          </p:nvPr>
        </p:nvSpPr>
        <p:spPr>
          <a:xfrm>
            <a:off x="762001" y="2505075"/>
            <a:ext cx="5236633" cy="3684588"/>
          </a:xfrm>
        </p:spPr>
        <p:txBody>
          <a:bodyPr>
            <a:normAutofit/>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E9D562A-BDA8-6946-ADE8-8AD6EF0CF899}"/>
              </a:ext>
            </a:extLst>
          </p:cNvPr>
          <p:cNvSpPr>
            <a:spLocks noGrp="1"/>
          </p:cNvSpPr>
          <p:nvPr>
            <p:ph type="body" sz="quarter" idx="3"/>
          </p:nvPr>
        </p:nvSpPr>
        <p:spPr>
          <a:xfrm>
            <a:off x="6172200" y="1721554"/>
            <a:ext cx="5250869" cy="495654"/>
          </a:xfrm>
        </p:spPr>
        <p:txBody>
          <a:bodyPr anchor="b">
            <a:normAutofit/>
          </a:bodyPr>
          <a:lstStyle>
            <a:lvl1pPr marL="0" indent="0">
              <a:buNone/>
              <a:defRPr sz="2000" b="1" i="0">
                <a:solidFill>
                  <a:schemeClr val="accent1"/>
                </a:solidFill>
                <a:latin typeface="Nunito Sans Normal"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15DDEE-EBF8-934D-9120-77750C4EACDC}"/>
              </a:ext>
            </a:extLst>
          </p:cNvPr>
          <p:cNvSpPr>
            <a:spLocks noGrp="1"/>
          </p:cNvSpPr>
          <p:nvPr>
            <p:ph sz="quarter" idx="4"/>
          </p:nvPr>
        </p:nvSpPr>
        <p:spPr>
          <a:xfrm>
            <a:off x="6172200" y="2505075"/>
            <a:ext cx="5250869" cy="3684588"/>
          </a:xfrm>
        </p:spPr>
        <p:txBody>
          <a:bodyPr>
            <a:normAutofit/>
          </a:bodyPr>
          <a:lstStyle>
            <a:lvl1pPr>
              <a:defRPr sz="20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a:extLst>
              <a:ext uri="{FF2B5EF4-FFF2-40B4-BE49-F238E27FC236}">
                <a16:creationId xmlns:a16="http://schemas.microsoft.com/office/drawing/2014/main" id="{61A12BF7-2D7E-BD40-997F-1E0233E1E2E1}"/>
              </a:ext>
            </a:extLst>
          </p:cNvPr>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715758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210996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Navy">
    <p:bg>
      <p:bgPr>
        <a:solidFill>
          <a:schemeClr val="tx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68F591-06BA-094E-829F-34CD10B83CFA}"/>
              </a:ext>
            </a:extLst>
          </p:cNvPr>
          <p:cNvSpPr/>
          <p:nvPr userDrawn="1"/>
        </p:nvSpPr>
        <p:spPr>
          <a:xfrm>
            <a:off x="0" y="5624947"/>
            <a:ext cx="12192000" cy="123305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CC0015E5-05D3-9748-926A-64DD9D886C2B}"/>
              </a:ext>
            </a:extLst>
          </p:cNvPr>
          <p:cNvSpPr>
            <a:spLocks noGrp="1"/>
          </p:cNvSpPr>
          <p:nvPr>
            <p:ph type="title"/>
          </p:nvPr>
        </p:nvSpPr>
        <p:spPr>
          <a:xfrm>
            <a:off x="831851" y="4094024"/>
            <a:ext cx="10515600" cy="1154257"/>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AD1770C-BA65-584A-919E-FFBBDCA8F582}"/>
              </a:ext>
            </a:extLst>
          </p:cNvPr>
          <p:cNvSpPr>
            <a:spLocks noGrp="1"/>
          </p:cNvSpPr>
          <p:nvPr>
            <p:ph type="body" idx="1"/>
          </p:nvPr>
        </p:nvSpPr>
        <p:spPr>
          <a:xfrm>
            <a:off x="831851" y="5275269"/>
            <a:ext cx="10515600" cy="1035483"/>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567086"/>
      </p:ext>
    </p:extLst>
  </p:cSld>
  <p:clrMapOvr>
    <a:masterClrMapping/>
  </p:clrMapOvr>
  <p:extLst>
    <p:ext uri="{DCECCB84-F9BA-43D5-87BE-67443E8EF086}">
      <p15:sldGuideLst xmlns:p15="http://schemas.microsoft.com/office/powerpoint/2012/main">
        <p15:guide id="1" orient="horz" pos="3312">
          <p15:clr>
            <a:srgbClr val="FBAE40"/>
          </p15:clr>
        </p15:guide>
        <p15:guide id="2" pos="288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Aqua">
    <p:bg>
      <p:bgPr>
        <a:solidFill>
          <a:schemeClr val="accent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68F591-06BA-094E-829F-34CD10B83CFA}"/>
              </a:ext>
            </a:extLst>
          </p:cNvPr>
          <p:cNvSpPr/>
          <p:nvPr userDrawn="1"/>
        </p:nvSpPr>
        <p:spPr>
          <a:xfrm>
            <a:off x="0" y="5624947"/>
            <a:ext cx="12192000" cy="123305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itle 1">
            <a:extLst>
              <a:ext uri="{FF2B5EF4-FFF2-40B4-BE49-F238E27FC236}">
                <a16:creationId xmlns:a16="http://schemas.microsoft.com/office/drawing/2014/main" id="{2D4A97A8-43D7-F94A-804D-F2509E2A5426}"/>
              </a:ext>
            </a:extLst>
          </p:cNvPr>
          <p:cNvSpPr>
            <a:spLocks noGrp="1"/>
          </p:cNvSpPr>
          <p:nvPr>
            <p:ph type="title"/>
          </p:nvPr>
        </p:nvSpPr>
        <p:spPr>
          <a:xfrm>
            <a:off x="831851" y="4094024"/>
            <a:ext cx="10515600" cy="1154257"/>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6" name="Text Placeholder 2">
            <a:extLst>
              <a:ext uri="{FF2B5EF4-FFF2-40B4-BE49-F238E27FC236}">
                <a16:creationId xmlns:a16="http://schemas.microsoft.com/office/drawing/2014/main" id="{19096781-2EAB-AA41-A18B-BE5F99DCF8F2}"/>
              </a:ext>
            </a:extLst>
          </p:cNvPr>
          <p:cNvSpPr>
            <a:spLocks noGrp="1"/>
          </p:cNvSpPr>
          <p:nvPr>
            <p:ph type="body" idx="1"/>
          </p:nvPr>
        </p:nvSpPr>
        <p:spPr>
          <a:xfrm>
            <a:off x="831851" y="5275269"/>
            <a:ext cx="10515600" cy="1035483"/>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342168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Moss">
    <p:bg>
      <p:bgPr>
        <a:solidFill>
          <a:schemeClr val="accent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68F591-06BA-094E-829F-34CD10B83CFA}"/>
              </a:ext>
            </a:extLst>
          </p:cNvPr>
          <p:cNvSpPr/>
          <p:nvPr userDrawn="1"/>
        </p:nvSpPr>
        <p:spPr>
          <a:xfrm>
            <a:off x="0" y="5624947"/>
            <a:ext cx="12192000" cy="12330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itle 1">
            <a:extLst>
              <a:ext uri="{FF2B5EF4-FFF2-40B4-BE49-F238E27FC236}">
                <a16:creationId xmlns:a16="http://schemas.microsoft.com/office/drawing/2014/main" id="{0F876699-58AE-B843-BF2C-CDF9111EB826}"/>
              </a:ext>
            </a:extLst>
          </p:cNvPr>
          <p:cNvSpPr>
            <a:spLocks noGrp="1"/>
          </p:cNvSpPr>
          <p:nvPr>
            <p:ph type="title"/>
          </p:nvPr>
        </p:nvSpPr>
        <p:spPr>
          <a:xfrm>
            <a:off x="831851" y="4094024"/>
            <a:ext cx="10515600" cy="1154257"/>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6" name="Text Placeholder 2">
            <a:extLst>
              <a:ext uri="{FF2B5EF4-FFF2-40B4-BE49-F238E27FC236}">
                <a16:creationId xmlns:a16="http://schemas.microsoft.com/office/drawing/2014/main" id="{1B978750-9265-2F42-B1FE-2C5F098F10A5}"/>
              </a:ext>
            </a:extLst>
          </p:cNvPr>
          <p:cNvSpPr>
            <a:spLocks noGrp="1"/>
          </p:cNvSpPr>
          <p:nvPr>
            <p:ph type="body" idx="1"/>
          </p:nvPr>
        </p:nvSpPr>
        <p:spPr>
          <a:xfrm>
            <a:off x="831851" y="5275269"/>
            <a:ext cx="10515600" cy="1035483"/>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63511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Header Sea Green">
    <p:bg>
      <p:bgPr>
        <a:solidFill>
          <a:schemeClr val="accent3"/>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68F591-06BA-094E-829F-34CD10B83CFA}"/>
              </a:ext>
            </a:extLst>
          </p:cNvPr>
          <p:cNvSpPr/>
          <p:nvPr userDrawn="1"/>
        </p:nvSpPr>
        <p:spPr>
          <a:xfrm>
            <a:off x="0" y="5624947"/>
            <a:ext cx="12192000" cy="12330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itle 1">
            <a:extLst>
              <a:ext uri="{FF2B5EF4-FFF2-40B4-BE49-F238E27FC236}">
                <a16:creationId xmlns:a16="http://schemas.microsoft.com/office/drawing/2014/main" id="{33644280-2B94-1F43-9F9D-005751069C1E}"/>
              </a:ext>
            </a:extLst>
          </p:cNvPr>
          <p:cNvSpPr>
            <a:spLocks noGrp="1"/>
          </p:cNvSpPr>
          <p:nvPr>
            <p:ph type="title"/>
          </p:nvPr>
        </p:nvSpPr>
        <p:spPr>
          <a:xfrm>
            <a:off x="831851" y="4094024"/>
            <a:ext cx="10515600" cy="1154257"/>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6" name="Text Placeholder 2">
            <a:extLst>
              <a:ext uri="{FF2B5EF4-FFF2-40B4-BE49-F238E27FC236}">
                <a16:creationId xmlns:a16="http://schemas.microsoft.com/office/drawing/2014/main" id="{93B9B106-9A81-3A4E-91A5-71CBBB636A24}"/>
              </a:ext>
            </a:extLst>
          </p:cNvPr>
          <p:cNvSpPr>
            <a:spLocks noGrp="1"/>
          </p:cNvSpPr>
          <p:nvPr>
            <p:ph type="body" idx="1"/>
          </p:nvPr>
        </p:nvSpPr>
        <p:spPr>
          <a:xfrm>
            <a:off x="831851" y="5275269"/>
            <a:ext cx="10515600" cy="1035483"/>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1756316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Header Coral">
    <p:bg>
      <p:bgPr>
        <a:solidFill>
          <a:schemeClr val="accent4"/>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68F591-06BA-094E-829F-34CD10B83CFA}"/>
              </a:ext>
            </a:extLst>
          </p:cNvPr>
          <p:cNvSpPr/>
          <p:nvPr userDrawn="1"/>
        </p:nvSpPr>
        <p:spPr>
          <a:xfrm>
            <a:off x="0" y="5624947"/>
            <a:ext cx="12192000" cy="12330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itle 1">
            <a:extLst>
              <a:ext uri="{FF2B5EF4-FFF2-40B4-BE49-F238E27FC236}">
                <a16:creationId xmlns:a16="http://schemas.microsoft.com/office/drawing/2014/main" id="{782ADD1F-C4BC-934B-9603-A2E4E0DE9782}"/>
              </a:ext>
            </a:extLst>
          </p:cNvPr>
          <p:cNvSpPr>
            <a:spLocks noGrp="1"/>
          </p:cNvSpPr>
          <p:nvPr>
            <p:ph type="title"/>
          </p:nvPr>
        </p:nvSpPr>
        <p:spPr>
          <a:xfrm>
            <a:off x="831851" y="4094024"/>
            <a:ext cx="10515600" cy="1154257"/>
          </a:xfrm>
        </p:spPr>
        <p:txBody>
          <a:bodyPr anchor="b">
            <a:normAutofit/>
          </a:bodyPr>
          <a:lstStyle>
            <a:lvl1pPr>
              <a:defRPr sz="3600">
                <a:solidFill>
                  <a:schemeClr val="bg1"/>
                </a:solidFill>
              </a:defRPr>
            </a:lvl1pPr>
          </a:lstStyle>
          <a:p>
            <a:r>
              <a:rPr lang="en-US"/>
              <a:t>Click to edit Master title style</a:t>
            </a:r>
            <a:endParaRPr lang="en-US" dirty="0"/>
          </a:p>
        </p:txBody>
      </p:sp>
      <p:sp>
        <p:nvSpPr>
          <p:cNvPr id="6" name="Text Placeholder 2">
            <a:extLst>
              <a:ext uri="{FF2B5EF4-FFF2-40B4-BE49-F238E27FC236}">
                <a16:creationId xmlns:a16="http://schemas.microsoft.com/office/drawing/2014/main" id="{60149829-E60C-E548-BAF8-EC7F8D7B45E6}"/>
              </a:ext>
            </a:extLst>
          </p:cNvPr>
          <p:cNvSpPr>
            <a:spLocks noGrp="1"/>
          </p:cNvSpPr>
          <p:nvPr>
            <p:ph type="body" idx="1"/>
          </p:nvPr>
        </p:nvSpPr>
        <p:spPr>
          <a:xfrm>
            <a:off x="831851" y="5275269"/>
            <a:ext cx="10515600" cy="1035483"/>
          </a:xfrm>
        </p:spPr>
        <p:txBody>
          <a:bodyP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80873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Header Go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D68F591-06BA-094E-829F-34CD10B83CFA}"/>
              </a:ext>
            </a:extLst>
          </p:cNvPr>
          <p:cNvSpPr/>
          <p:nvPr userDrawn="1"/>
        </p:nvSpPr>
        <p:spPr>
          <a:xfrm>
            <a:off x="0" y="5624947"/>
            <a:ext cx="12192000" cy="123305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Title 1">
            <a:extLst>
              <a:ext uri="{FF2B5EF4-FFF2-40B4-BE49-F238E27FC236}">
                <a16:creationId xmlns:a16="http://schemas.microsoft.com/office/drawing/2014/main" id="{295FD081-AA49-494B-8BF7-8841DD035DA6}"/>
              </a:ext>
            </a:extLst>
          </p:cNvPr>
          <p:cNvSpPr>
            <a:spLocks noGrp="1"/>
          </p:cNvSpPr>
          <p:nvPr>
            <p:ph type="title"/>
          </p:nvPr>
        </p:nvSpPr>
        <p:spPr>
          <a:xfrm>
            <a:off x="831851" y="4094024"/>
            <a:ext cx="10515600" cy="1154257"/>
          </a:xfrm>
        </p:spPr>
        <p:txBody>
          <a:bodyPr anchor="b">
            <a:normAutofit/>
          </a:bodyPr>
          <a:lstStyle>
            <a:lvl1pPr>
              <a:defRPr sz="3600">
                <a:solidFill>
                  <a:schemeClr val="tx2"/>
                </a:solidFill>
              </a:defRPr>
            </a:lvl1pPr>
          </a:lstStyle>
          <a:p>
            <a:r>
              <a:rPr lang="en-US"/>
              <a:t>Click to edit Master title style</a:t>
            </a:r>
            <a:endParaRPr lang="en-US" dirty="0"/>
          </a:p>
        </p:txBody>
      </p:sp>
      <p:sp>
        <p:nvSpPr>
          <p:cNvPr id="6" name="Text Placeholder 2">
            <a:extLst>
              <a:ext uri="{FF2B5EF4-FFF2-40B4-BE49-F238E27FC236}">
                <a16:creationId xmlns:a16="http://schemas.microsoft.com/office/drawing/2014/main" id="{DC919967-9EDC-654B-8BBC-D55887E7A32B}"/>
              </a:ext>
            </a:extLst>
          </p:cNvPr>
          <p:cNvSpPr>
            <a:spLocks noGrp="1"/>
          </p:cNvSpPr>
          <p:nvPr>
            <p:ph type="body" idx="1"/>
          </p:nvPr>
        </p:nvSpPr>
        <p:spPr>
          <a:xfrm>
            <a:off x="831851" y="5275269"/>
            <a:ext cx="10515600" cy="1035483"/>
          </a:xfrm>
        </p:spPr>
        <p:txBody>
          <a:bodyPr>
            <a:normAutofit/>
          </a:bodyPr>
          <a:lstStyle>
            <a:lvl1pPr marL="0" indent="0">
              <a:buNone/>
              <a:defRPr sz="28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7057765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tx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4406F1E-85A4-E549-8CCC-F44CAE24C63C}"/>
              </a:ext>
            </a:extLst>
          </p:cNvPr>
          <p:cNvSpPr/>
          <p:nvPr userDrawn="1"/>
        </p:nvSpPr>
        <p:spPr>
          <a:xfrm>
            <a:off x="0" y="6165275"/>
            <a:ext cx="12192000" cy="6927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a:extLst>
              <a:ext uri="{FF2B5EF4-FFF2-40B4-BE49-F238E27FC236}">
                <a16:creationId xmlns:a16="http://schemas.microsoft.com/office/drawing/2014/main" id="{18E3CF50-9D33-1D49-B64E-CA1FD4B4F175}"/>
              </a:ext>
            </a:extLst>
          </p:cNvPr>
          <p:cNvPicPr>
            <a:picLocks noChangeAspect="1"/>
          </p:cNvPicPr>
          <p:nvPr userDrawn="1"/>
        </p:nvPicPr>
        <p:blipFill>
          <a:blip r:embed="rId2"/>
          <a:stretch>
            <a:fillRect/>
          </a:stretch>
        </p:blipFill>
        <p:spPr>
          <a:xfrm>
            <a:off x="2425700" y="3155950"/>
            <a:ext cx="7340600" cy="546100"/>
          </a:xfrm>
          <a:prstGeom prst="rect">
            <a:avLst/>
          </a:prstGeom>
        </p:spPr>
      </p:pic>
      <p:sp>
        <p:nvSpPr>
          <p:cNvPr id="8" name="Title 1">
            <a:extLst>
              <a:ext uri="{FF2B5EF4-FFF2-40B4-BE49-F238E27FC236}">
                <a16:creationId xmlns:a16="http://schemas.microsoft.com/office/drawing/2014/main" id="{22FAF030-B534-4DD7-9D01-3D98077C43EF}"/>
              </a:ext>
            </a:extLst>
          </p:cNvPr>
          <p:cNvSpPr>
            <a:spLocks noGrp="1"/>
          </p:cNvSpPr>
          <p:nvPr>
            <p:ph type="title"/>
          </p:nvPr>
        </p:nvSpPr>
        <p:spPr>
          <a:xfrm>
            <a:off x="777709" y="1639582"/>
            <a:ext cx="10515600" cy="1154257"/>
          </a:xfrm>
        </p:spPr>
        <p:txBody>
          <a:bodyPr anchor="b">
            <a:normAutofit/>
          </a:bodyPr>
          <a:lstStyle>
            <a:lvl1pPr algn="ctr">
              <a:defRPr sz="36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04673579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theme" Target="../theme/theme1.xml"/><Relationship Id="rId17"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26470" y="365126"/>
            <a:ext cx="11139060" cy="592306"/>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52647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a:extLst>
              <a:ext uri="{FF2B5EF4-FFF2-40B4-BE49-F238E27FC236}">
                <a16:creationId xmlns:a16="http://schemas.microsoft.com/office/drawing/2014/main" id="{5BA9AF5F-7624-B741-ABD2-3617BB4EB299}"/>
              </a:ext>
            </a:extLst>
          </p:cNvPr>
          <p:cNvSpPr txBox="1"/>
          <p:nvPr userDrawn="1"/>
        </p:nvSpPr>
        <p:spPr>
          <a:xfrm>
            <a:off x="152400" y="6459142"/>
            <a:ext cx="2393604" cy="246221"/>
          </a:xfrm>
          <a:prstGeom prst="rect">
            <a:avLst/>
          </a:prstGeom>
          <a:noFill/>
        </p:spPr>
        <p:txBody>
          <a:bodyPr wrap="none" rtlCol="0">
            <a:spAutoFit/>
          </a:bodyPr>
          <a:lstStyle/>
          <a:p>
            <a:pPr>
              <a:lnSpc>
                <a:spcPct val="100000"/>
              </a:lnSpc>
            </a:pPr>
            <a:r>
              <a:rPr lang="en-US" sz="1000" b="1" dirty="0">
                <a:latin typeface="Nunito Sans Normal" pitchFamily="2" charset="77"/>
              </a:rPr>
              <a:t>Division of Student Affairs</a:t>
            </a:r>
          </a:p>
        </p:txBody>
      </p:sp>
      <p:pic>
        <p:nvPicPr>
          <p:cNvPr id="8" name="Picture 7">
            <a:extLst>
              <a:ext uri="{FF2B5EF4-FFF2-40B4-BE49-F238E27FC236}">
                <a16:creationId xmlns:a16="http://schemas.microsoft.com/office/drawing/2014/main" id="{048FEC1C-C809-6F45-8002-9EF2C753E853}"/>
              </a:ext>
            </a:extLst>
          </p:cNvPr>
          <p:cNvPicPr>
            <a:picLocks noChangeAspect="1"/>
          </p:cNvPicPr>
          <p:nvPr userDrawn="1"/>
        </p:nvPicPr>
        <p:blipFill>
          <a:blip r:embed="rId17"/>
          <a:stretch>
            <a:fillRect/>
          </a:stretch>
        </p:blipFill>
        <p:spPr>
          <a:xfrm>
            <a:off x="9402403" y="6459142"/>
            <a:ext cx="2576623" cy="187879"/>
          </a:xfrm>
          <a:prstGeom prst="rect">
            <a:avLst/>
          </a:prstGeom>
        </p:spPr>
      </p:pic>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 id="2147483668" r:id="rId12"/>
    <p:sldLayoutId id="2147483669" r:id="rId13"/>
    <p:sldLayoutId id="2147483670" r:id="rId14"/>
    <p:sldLayoutId id="2147483671" r:id="rId15"/>
  </p:sldLayoutIdLst>
  <p:hf hdr="0" ftr="0" dt="0"/>
  <p:txStyles>
    <p:titleStyle>
      <a:lvl1pPr algn="l" defTabSz="914400" rtl="0" eaLnBrk="1" latinLnBrk="0" hangingPunct="1">
        <a:lnSpc>
          <a:spcPct val="100000"/>
        </a:lnSpc>
        <a:spcBef>
          <a:spcPct val="0"/>
        </a:spcBef>
        <a:buNone/>
        <a:defRPr sz="3600" b="1" i="0" kern="1200">
          <a:solidFill>
            <a:schemeClr val="tx2"/>
          </a:solidFill>
          <a:latin typeface="Nunito Sans Normal ExtraBold" pitchFamily="2" charset="77"/>
          <a:ea typeface="+mj-ea"/>
          <a:cs typeface="+mj-cs"/>
        </a:defRPr>
      </a:lvl1pPr>
    </p:titleStyle>
    <p:bodyStyle>
      <a:lvl1pPr marL="228600" indent="-228600" algn="l" defTabSz="914400" rtl="0" eaLnBrk="1" latinLnBrk="0" hangingPunct="1">
        <a:lnSpc>
          <a:spcPct val="100000"/>
        </a:lnSpc>
        <a:spcBef>
          <a:spcPts val="1000"/>
        </a:spcBef>
        <a:buClr>
          <a:schemeClr val="accent1"/>
        </a:buClr>
        <a:buFont typeface="Arial"/>
        <a:buChar char="•"/>
        <a:defRPr sz="2800" kern="1200">
          <a:solidFill>
            <a:schemeClr val="tx1"/>
          </a:solidFill>
          <a:latin typeface="Nunito Sans Normal" pitchFamily="2" charset="77"/>
          <a:ea typeface="+mn-ea"/>
          <a:cs typeface="+mn-cs"/>
        </a:defRPr>
      </a:lvl1pPr>
      <a:lvl2pPr marL="685800" indent="-228600" algn="l" defTabSz="914400" rtl="0" eaLnBrk="1" latinLnBrk="0" hangingPunct="1">
        <a:lnSpc>
          <a:spcPct val="100000"/>
        </a:lnSpc>
        <a:spcBef>
          <a:spcPts val="500"/>
        </a:spcBef>
        <a:buClr>
          <a:schemeClr val="accent1"/>
        </a:buClr>
        <a:buFont typeface="Arial"/>
        <a:buChar char="•"/>
        <a:defRPr sz="2400" kern="1200">
          <a:solidFill>
            <a:schemeClr val="tx1"/>
          </a:solidFill>
          <a:latin typeface="Nunito Sans Normal" pitchFamily="2" charset="77"/>
          <a:ea typeface="+mn-ea"/>
          <a:cs typeface="+mn-cs"/>
        </a:defRPr>
      </a:lvl2pPr>
      <a:lvl3pPr marL="1143000" indent="-228600" algn="l" defTabSz="914400" rtl="0" eaLnBrk="1" latinLnBrk="0" hangingPunct="1">
        <a:lnSpc>
          <a:spcPct val="100000"/>
        </a:lnSpc>
        <a:spcBef>
          <a:spcPts val="500"/>
        </a:spcBef>
        <a:buClr>
          <a:schemeClr val="accent1"/>
        </a:buClr>
        <a:buFont typeface="Arial"/>
        <a:buChar char="•"/>
        <a:defRPr sz="2000" kern="1200">
          <a:solidFill>
            <a:schemeClr val="tx1"/>
          </a:solidFill>
          <a:latin typeface="Nunito Sans Normal" pitchFamily="2" charset="77"/>
          <a:ea typeface="+mn-ea"/>
          <a:cs typeface="+mn-cs"/>
        </a:defRPr>
      </a:lvl3pPr>
      <a:lvl4pPr marL="1600200" indent="-228600" algn="l" defTabSz="914400" rtl="0" eaLnBrk="1" latinLnBrk="0" hangingPunct="1">
        <a:lnSpc>
          <a:spcPct val="100000"/>
        </a:lnSpc>
        <a:spcBef>
          <a:spcPts val="500"/>
        </a:spcBef>
        <a:buClr>
          <a:schemeClr val="accent1"/>
        </a:buClr>
        <a:buFont typeface="Arial"/>
        <a:buChar char="•"/>
        <a:defRPr sz="1800" kern="1200">
          <a:solidFill>
            <a:schemeClr val="tx1"/>
          </a:solidFill>
          <a:latin typeface="Nunito Sans Normal" pitchFamily="2" charset="77"/>
          <a:ea typeface="+mn-ea"/>
          <a:cs typeface="+mn-cs"/>
        </a:defRPr>
      </a:lvl4pPr>
      <a:lvl5pPr marL="2057400" indent="-228600" algn="l" defTabSz="914400" rtl="0" eaLnBrk="1" latinLnBrk="0" hangingPunct="1">
        <a:lnSpc>
          <a:spcPct val="100000"/>
        </a:lnSpc>
        <a:spcBef>
          <a:spcPts val="500"/>
        </a:spcBef>
        <a:buClr>
          <a:schemeClr val="accent1"/>
        </a:buClr>
        <a:buFont typeface="Arial"/>
        <a:buChar char="•"/>
        <a:defRPr sz="1800" kern="1200">
          <a:solidFill>
            <a:schemeClr val="tx1"/>
          </a:solidFill>
          <a:latin typeface="Nunito Sans Normal" pitchFamily="2"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police.ucsb.edu/" TargetMode="External"/><Relationship Id="rId3" Type="http://schemas.openxmlformats.org/officeDocument/2006/relationships/hyperlink" Target="https://caps.sa.ucsb.edu/" TargetMode="External"/><Relationship Id="rId4" Type="http://schemas.openxmlformats.org/officeDocument/2006/relationships/hyperlink" Target="https://care.ucsb.edu/" TargetMode="External"/><Relationship Id="rId5" Type="http://schemas.openxmlformats.org/officeDocument/2006/relationships/hyperlink" Target="https://studentsindistress.sa.ucsb.edu/" TargetMode="External"/><Relationship Id="rId6" Type="http://schemas.openxmlformats.org/officeDocument/2006/relationships/notesSlide" Target="../notesSlides/notesSlide1.xml"/><Relationship Id="rId7" Type="http://schemas.openxmlformats.org/officeDocument/2006/relationships/image" Target="../media/image19.png"/><Relationship Id="rId8"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hyperlink" Target="https://www.police.ucsb.edu/" TargetMode="External"/><Relationship Id="rId4" Type="http://schemas.openxmlformats.org/officeDocument/2006/relationships/image" Target="../media/image4.png"/><Relationship Id="rId5" Type="http://schemas.openxmlformats.org/officeDocument/2006/relationships/hyperlink" Target="https://caps.sa.ucsb.edu/" TargetMode="External"/><Relationship Id="rId6" Type="http://schemas.openxmlformats.org/officeDocument/2006/relationships/notesSlide" Target="../notesSlides/notesSlide2.xml"/><Relationship Id="rId7" Type="http://schemas.openxmlformats.org/officeDocument/2006/relationships/image" Target="../media/image19.png"/><Relationship Id="rId8" Type="http://schemas.openxmlformats.org/officeDocument/2006/relationships/image" Target="../media/image2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hyperlink" Target="https://caps.sa.ucsb.edu/" TargetMode="External"/><Relationship Id="rId4" Type="http://schemas.openxmlformats.org/officeDocument/2006/relationships/image" Target="../media/image5.png"/><Relationship Id="rId5" Type="http://schemas.openxmlformats.org/officeDocument/2006/relationships/hyperlink" Target="https://studentsindistress.sa.ucsb.edu/" TargetMode="External"/><Relationship Id="rId6" Type="http://schemas.openxmlformats.org/officeDocument/2006/relationships/notesSlide" Target="../notesSlides/notesSlide3.xml"/><Relationship Id="rId7" Type="http://schemas.openxmlformats.org/officeDocument/2006/relationships/image" Target="../media/image19.png"/><Relationship Id="rId8" Type="http://schemas.openxmlformats.org/officeDocument/2006/relationships/image" Target="../media/image2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 Id="rId3" Type="http://schemas.openxmlformats.org/officeDocument/2006/relationships/hyperlink" Target="https://basicneeds.ucsb.edu/" TargetMode="External"/><Relationship Id="rId4" Type="http://schemas.openxmlformats.org/officeDocument/2006/relationships/image" Target="../media/image7.png"/><Relationship Id="rId5" Type="http://schemas.openxmlformats.org/officeDocument/2006/relationships/hyperlink" Target="https://foodbank.as.ucsb.edu/" TargetMode="External"/><Relationship Id="rId6" Type="http://schemas.openxmlformats.org/officeDocument/2006/relationships/image" Target="../media/image8.png"/><Relationship Id="rId7" Type="http://schemas.openxmlformats.org/officeDocument/2006/relationships/hyperlink" Target="https://www.dining.ucsb.edu/miramar-food-pantry" TargetMode="External"/><Relationship Id="rId8" Type="http://schemas.openxmlformats.org/officeDocument/2006/relationships/notesSlide" Target="../notesSlides/notesSlide4.xml"/><Relationship Id="rId9" Type="http://schemas.openxmlformats.org/officeDocument/2006/relationships/image" Target="../media/image19.png"/><Relationship Id="rId10" Type="http://schemas.openxmlformats.org/officeDocument/2006/relationships/image" Target="../media/image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hyperlink" Target="https://clas.sa.ucsb.edu/" TargetMode="External"/><Relationship Id="rId4" Type="http://schemas.openxmlformats.org/officeDocument/2006/relationships/image" Target="../media/image10.png"/><Relationship Id="rId5" Type="http://schemas.openxmlformats.org/officeDocument/2006/relationships/hyperlink" Target="https://dsp.sa.ucsb.edu/" TargetMode="External"/><Relationship Id="rId6" Type="http://schemas.openxmlformats.org/officeDocument/2006/relationships/notesSlide" Target="../notesSlides/notesSlide5.xml"/><Relationship Id="rId7" Type="http://schemas.openxmlformats.org/officeDocument/2006/relationships/image" Target="../media/image19.png"/><Relationship Id="rId8"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hyperlink" Target="https://mcc.sa.ucsb.edu/" TargetMode="External"/><Relationship Id="rId4" Type="http://schemas.openxmlformats.org/officeDocument/2006/relationships/image" Target="../media/image12.png"/><Relationship Id="rId5" Type="http://schemas.openxmlformats.org/officeDocument/2006/relationships/hyperlink" Target="https://obsd.sa.ucsb.edu/" TargetMode="External"/><Relationship Id="rId6" Type="http://schemas.openxmlformats.org/officeDocument/2006/relationships/notesSlide" Target="../notesSlides/notesSlide6.xml"/><Relationship Id="rId7" Type="http://schemas.openxmlformats.org/officeDocument/2006/relationships/image" Target="../media/image19.png"/><Relationship Id="rId8"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hyperlink" Target="https://care.ucsb.edu/" TargetMode="External"/><Relationship Id="rId4" Type="http://schemas.openxmlformats.org/officeDocument/2006/relationships/notesSlide" Target="../notesSlides/notesSlide7.xml"/><Relationship Id="rId5" Type="http://schemas.openxmlformats.org/officeDocument/2006/relationships/image" Target="../media/image19.png"/><Relationship Id="rId6" Type="http://schemas.openxmlformats.org/officeDocument/2006/relationships/image" Target="../media/image2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png"/><Relationship Id="rId3" Type="http://schemas.openxmlformats.org/officeDocument/2006/relationships/hyperlink" Target="https://studentconduct.sa.ucsb.edu/" TargetMode="External"/><Relationship Id="rId4" Type="http://schemas.openxmlformats.org/officeDocument/2006/relationships/notesSlide" Target="../notesSlides/notesSlide8.xml"/><Relationship Id="rId5" Type="http://schemas.openxmlformats.org/officeDocument/2006/relationships/image" Target="../media/image19.png"/><Relationship Id="rId6"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hyperlink" Target="https://career.ucsb.edu/" TargetMode="External"/><Relationship Id="rId4" Type="http://schemas.openxmlformats.org/officeDocument/2006/relationships/notesSlide" Target="../notesSlides/notesSlide9.xml"/><Relationship Id="rId5" Type="http://schemas.openxmlformats.org/officeDocument/2006/relationships/image" Target="../media/image19.png"/><Relationship Id="rId6"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hyperlink" Target="https://wellness.sa.ucsb.edu/" TargetMode="External"/><Relationship Id="rId4" Type="http://schemas.openxmlformats.org/officeDocument/2006/relationships/image" Target="../media/image17.png"/><Relationship Id="rId5" Type="http://schemas.openxmlformats.org/officeDocument/2006/relationships/hyperlink" Target="https://studenthealth.sa.ucsb.edu/" TargetMode="External"/><Relationship Id="rId6" Type="http://schemas.openxmlformats.org/officeDocument/2006/relationships/notesSlide" Target="../notesSlides/notesSlide10.xml"/><Relationship Id="rId7" Type="http://schemas.openxmlformats.org/officeDocument/2006/relationships/image" Target="../media/image19.png"/><Relationship Id="rId8"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8.png"/><Relationship Id="rId3" Type="http://schemas.openxmlformats.org/officeDocument/2006/relationships/hyperlink" Target="https://www.sa.ucsb.edu/" TargetMode="External"/><Relationship Id="rId4" Type="http://schemas.openxmlformats.org/officeDocument/2006/relationships/notesSlide" Target="../notesSlides/notesSlide11.xml"/><Relationship Id="rId5" Type="http://schemas.openxmlformats.org/officeDocument/2006/relationships/image" Target="../media/image19.png"/><Relationship Id="rId6" Type="http://schemas.openxmlformats.org/officeDocument/2006/relationships/image" Target="../media/image2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Save These Numbers In Your Phone</a:t>
            </a:r>
          </a:p>
        </p:txBody>
      </p:sp>
      <p:graphicFrame>
        <p:nvGraphicFramePr>
          <p:cNvPr id="3" name="Emergency and support contacts"/>
          <p:cNvGraphicFramePr>
            <a:graphicFrameLocks noGrp="1"/>
          </p:cNvGraphicFramePr>
          <p:nvPr/>
        </p:nvGraphicFramePr>
        <p:xfrm>
          <a:off x="685800" y="1737360"/>
          <a:ext cx="10820400" cy="4206240"/>
        </p:xfrm>
        <a:graphic>
          <a:graphicData uri="http://schemas.openxmlformats.org/drawingml/2006/table">
            <a:tbl>
              <a:tblPr firstRow="1" bandRow="1">
                <a:tableStyleId>{5C22544A-7EE6-4342-B048-85BDC9FD1C3A}</a:tableStyleId>
              </a:tblPr>
              <a:tblGrid>
                <a:gridCol w="5410200"/>
                <a:gridCol w="5410200"/>
              </a:tblGrid>
              <a:tr h="701040">
                <a:tc>
                  <a:txBody>
                    <a:bodyPr wrap="square"/>
                    <a:lstStyle/>
                    <a:p>
                      <a:r>
                        <a:rPr sz="1800" b="1">
                          <a:solidFill>
                            <a:srgbClr val="FFFFFF"/>
                          </a:solidFill>
                        </a:rPr>
                        <a:t>Who</a:t>
                      </a:r>
                    </a:p>
                  </a:txBody>
                  <a:tcPr marL="137160" marR="137160" marT="73152" marB="73152" anchor="ctr">
                    <a:solidFill>
                      <a:srgbClr val="003660"/>
                    </a:solidFill>
                  </a:tcPr>
                </a:tc>
                <a:tc>
                  <a:txBody>
                    <a:bodyPr wrap="square"/>
                    <a:lstStyle/>
                    <a:p>
                      <a:r>
                        <a:rPr sz="1800" b="1">
                          <a:solidFill>
                            <a:srgbClr val="FFFFFF"/>
                          </a:solidFill>
                        </a:rPr>
                        <a:t>How To Reach Them</a:t>
                      </a:r>
                    </a:p>
                  </a:txBody>
                  <a:tcPr marL="137160" marR="137160" marT="73152" marB="73152" anchor="ctr">
                    <a:solidFill>
                      <a:srgbClr val="003660"/>
                    </a:solidFill>
                  </a:tcPr>
                </a:tc>
              </a:tr>
              <a:tr h="701040">
                <a:tc>
                  <a:txBody>
                    <a:bodyPr wrap="square"/>
                    <a:lstStyle/>
                    <a:p>
                      <a:r>
                        <a:rPr sz="1800" b="0">
                          <a:solidFill>
                            <a:srgbClr val="1F2A37"/>
                          </a:solidFill>
                        </a:rPr>
                        <a:t>Life-threatening emergency</a:t>
                      </a:r>
                    </a:p>
                  </a:txBody>
                  <a:tcPr marL="137160" marR="137160" marT="73152" marB="73152" anchor="ctr">
                    <a:solidFill>
                      <a:srgbClr val="EEF3F6"/>
                    </a:solidFill>
                  </a:tcPr>
                </a:tc>
                <a:tc>
                  <a:txBody>
                    <a:bodyPr wrap="square"/>
                    <a:lstStyle/>
                    <a:p>
                      <a:r>
                        <a:rPr sz="1800" b="1">
                          <a:solidFill>
                            <a:srgbClr val="1F2A37"/>
                          </a:solidFill>
                        </a:rPr>
                        <a:t>911</a:t>
                      </a:r>
                    </a:p>
                  </a:txBody>
                  <a:tcPr marL="137160" marR="137160" marT="73152" marB="73152" anchor="ctr">
                    <a:solidFill>
                      <a:srgbClr val="EEF3F6"/>
                    </a:solidFill>
                  </a:tcPr>
                </a:tc>
              </a:tr>
              <a:tr h="701040">
                <a:tc>
                  <a:txBody>
                    <a:bodyPr wrap="square"/>
                    <a:lstStyle/>
                    <a:p>
                      <a:r>
                        <a:rPr sz="1800" b="0">
                          <a:solidFill>
                            <a:srgbClr val="1F2A37"/>
                          </a:solidFill>
                        </a:rPr>
                        <a:t>UCPD (non-emergency)</a:t>
                      </a:r>
                    </a:p>
                  </a:txBody>
                  <a:tcPr marL="137160" marR="137160" marT="73152" marB="73152" anchor="ctr">
                    <a:solidFill>
                      <a:srgbClr val="FFFFFF"/>
                    </a:solidFill>
                  </a:tcPr>
                </a:tc>
                <a:tc>
                  <a:txBody>
                    <a:bodyPr wrap="square"/>
                    <a:lstStyle/>
                    <a:p>
                      <a:r>
                        <a:rPr sz="1800" b="0">
                          <a:solidFill>
                            <a:srgbClr val="1F2A37"/>
                          </a:solidFill>
                        </a:rPr>
                        <a:t>805-893-3446 · </a:t>
                      </a:r>
                      <a:r>
                        <a:rPr sz="1800" b="0">
                          <a:solidFill>
                            <a:srgbClr val="1F2A37"/>
                          </a:solidFill>
                          <a:hlinkClick r:id="rId2"/>
                        </a:rPr>
                        <a:t>police.ucsb.edu</a:t>
                      </a:r>
                    </a:p>
                  </a:txBody>
                  <a:tcPr marL="137160" marR="137160" marT="73152" marB="73152" anchor="ctr">
                    <a:solidFill>
                      <a:srgbClr val="FFFFFF"/>
                    </a:solidFill>
                  </a:tcPr>
                </a:tc>
              </a:tr>
              <a:tr h="701040">
                <a:tc>
                  <a:txBody>
                    <a:bodyPr wrap="square"/>
                    <a:lstStyle/>
                    <a:p>
                      <a:r>
                        <a:rPr sz="1800" b="0">
                          <a:solidFill>
                            <a:srgbClr val="1F2A37"/>
                          </a:solidFill>
                        </a:rPr>
                        <a:t>CAPS After-Hours Crisis Line (nights, weekends, holidays)</a:t>
                      </a:r>
                    </a:p>
                  </a:txBody>
                  <a:tcPr marL="137160" marR="137160" marT="73152" marB="73152" anchor="ctr">
                    <a:solidFill>
                      <a:srgbClr val="EEF3F6"/>
                    </a:solidFill>
                  </a:tcPr>
                </a:tc>
                <a:tc>
                  <a:txBody>
                    <a:bodyPr wrap="square"/>
                    <a:lstStyle/>
                    <a:p>
                      <a:r>
                        <a:rPr sz="1800" b="0">
                          <a:solidFill>
                            <a:srgbClr val="1F2A37"/>
                          </a:solidFill>
                        </a:rPr>
                        <a:t>805-893-4411 · </a:t>
                      </a:r>
                      <a:r>
                        <a:rPr sz="1800" b="0">
                          <a:solidFill>
                            <a:srgbClr val="1F2A37"/>
                          </a:solidFill>
                          <a:hlinkClick r:id="rId3"/>
                        </a:rPr>
                        <a:t>caps.sa.ucsb.edu</a:t>
                      </a:r>
                    </a:p>
                  </a:txBody>
                  <a:tcPr marL="137160" marR="137160" marT="73152" marB="73152" anchor="ctr">
                    <a:solidFill>
                      <a:srgbClr val="EEF3F6"/>
                    </a:solidFill>
                  </a:tcPr>
                </a:tc>
              </a:tr>
              <a:tr h="701040">
                <a:tc>
                  <a:txBody>
                    <a:bodyPr wrap="square"/>
                    <a:lstStyle/>
                    <a:p>
                      <a:r>
                        <a:rPr sz="1800" b="0">
                          <a:solidFill>
                            <a:srgbClr val="1F2A37"/>
                          </a:solidFill>
                        </a:rPr>
                        <a:t>CARE: confidential advocacy for survivors</a:t>
                      </a:r>
                    </a:p>
                  </a:txBody>
                  <a:tcPr marL="137160" marR="137160" marT="73152" marB="73152" anchor="ctr">
                    <a:solidFill>
                      <a:srgbClr val="FFFFFF"/>
                    </a:solidFill>
                  </a:tcPr>
                </a:tc>
                <a:tc>
                  <a:txBody>
                    <a:bodyPr wrap="square"/>
                    <a:lstStyle/>
                    <a:p>
                      <a:r>
                        <a:rPr sz="1800" b="0">
                          <a:solidFill>
                            <a:srgbClr val="1F2A37"/>
                          </a:solidFill>
                        </a:rPr>
                        <a:t>805-893-4613 · </a:t>
                      </a:r>
                      <a:r>
                        <a:rPr sz="1800" b="0">
                          <a:solidFill>
                            <a:srgbClr val="1F2A37"/>
                          </a:solidFill>
                          <a:hlinkClick r:id="rId4"/>
                        </a:rPr>
                        <a:t>care.ucsb.edu</a:t>
                      </a:r>
                    </a:p>
                  </a:txBody>
                  <a:tcPr marL="137160" marR="137160" marT="73152" marB="73152" anchor="ctr">
                    <a:solidFill>
                      <a:srgbClr val="FFFFFF"/>
                    </a:solidFill>
                  </a:tcPr>
                </a:tc>
              </a:tr>
              <a:tr h="701040">
                <a:tc>
                  <a:txBody>
                    <a:bodyPr wrap="square"/>
                    <a:lstStyle/>
                    <a:p>
                      <a:r>
                        <a:rPr sz="1800" b="0">
                          <a:solidFill>
                            <a:srgbClr val="1F2A37"/>
                          </a:solidFill>
                        </a:rPr>
                        <a:t>Worried about a friend? Student Mental Health Coordination Services (SMHCS)</a:t>
                      </a:r>
                    </a:p>
                  </a:txBody>
                  <a:tcPr marL="137160" marR="137160" marT="73152" marB="73152" anchor="ctr">
                    <a:solidFill>
                      <a:srgbClr val="EEF3F6"/>
                    </a:solidFill>
                  </a:tcPr>
                </a:tc>
                <a:tc>
                  <a:txBody>
                    <a:bodyPr wrap="square"/>
                    <a:lstStyle/>
                    <a:p>
                      <a:r>
                        <a:rPr sz="1800" b="0">
                          <a:solidFill>
                            <a:srgbClr val="1F2A37"/>
                          </a:solidFill>
                        </a:rPr>
                        <a:t>805-893-3030 · </a:t>
                      </a:r>
                      <a:r>
                        <a:rPr sz="1800" b="0">
                          <a:solidFill>
                            <a:srgbClr val="1F2A37"/>
                          </a:solidFill>
                          <a:hlinkClick r:id="rId5"/>
                        </a:rPr>
                        <a:t>studentsindistress.sa.ucsb.edu</a:t>
                      </a:r>
                      <a:r>
                        <a:rPr sz="1800" b="0">
                          <a:solidFill>
                            <a:srgbClr val="1F2A37"/>
                          </a:solidFill>
                        </a:rPr>
                        <a:t> · or refer online via the CARE Report portal</a:t>
                      </a:r>
                    </a:p>
                  </a:txBody>
                  <a:tcPr marL="137160" marR="137160" marT="73152" marB="73152" anchor="ctr">
                    <a:solidFill>
                      <a:srgbClr val="EEF3F6"/>
                    </a:solidFill>
                  </a:tcPr>
                </a:tc>
              </a:tr>
            </a:tbl>
          </a:graphicData>
        </a:graphic>
      </p:graphicFrame>
      <p:pic>
        <p:nvPicPr>
          <p:cNvPr id="4" name="Storkie" descr="">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041429" y="502920"/>
            <a:ext cx="733806" cy="123444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In A Crisis Or Emergency</a:t>
            </a:r>
          </a:p>
        </p:txBody>
      </p:sp>
      <p:sp>
        <p:nvSpPr>
          <p:cNvPr id="3" name="Card 1 background">
            <a:extLst>
              <a:ext uri="{C183D7F6-B498-43B3-948B-1728B52AA6E4}">
                <adec:decorative xmlns:adec="http://schemas.microsoft.com/office/drawing/2017/decorative" val="1"/>
              </a:ext>
            </a:extLst>
          </p:cNvPr>
          <p:cNvSpPr/>
          <p:nvPr/>
        </p:nvSpPr>
        <p:spPr>
          <a:xfrm>
            <a:off x="68580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4678680" cy="731520"/>
          </a:xfrm>
          <a:prstGeom prst="rect">
            <a:avLst/>
          </a:prstGeom>
          <a:noFill/>
        </p:spPr>
        <p:txBody>
          <a:bodyPr wrap="square" anchor="t" lIns="0" rIns="0" tIns="0" bIns="0">
            <a:spAutoFit/>
          </a:bodyPr>
          <a:lstStyle/>
          <a:p>
            <a:pPr algn="l"/>
            <a:r>
              <a:rPr sz="2200" b="1">
                <a:solidFill>
                  <a:srgbClr val="003660"/>
                </a:solidFill>
              </a:rPr>
              <a:t>Emergency: 911 Or UCPD</a:t>
            </a:r>
          </a:p>
        </p:txBody>
      </p:sp>
      <p:sp>
        <p:nvSpPr>
          <p:cNvPr id="5" name="Card 1 description"/>
          <p:cNvSpPr txBox="1"/>
          <p:nvPr/>
        </p:nvSpPr>
        <p:spPr>
          <a:xfrm>
            <a:off x="960120" y="2697480"/>
            <a:ext cx="4678680" cy="868680"/>
          </a:xfrm>
          <a:prstGeom prst="rect">
            <a:avLst/>
          </a:prstGeom>
          <a:noFill/>
        </p:spPr>
        <p:txBody>
          <a:bodyPr wrap="square" anchor="t" lIns="0" rIns="0" tIns="0" bIns="0">
            <a:spAutoFit/>
          </a:bodyPr>
          <a:lstStyle/>
          <a:p>
            <a:pPr algn="l"/>
            <a:r>
              <a:rPr sz="1800" b="0">
                <a:solidFill>
                  <a:srgbClr val="1F2A37"/>
                </a:solidFill>
              </a:rPr>
              <a:t>Call if you or someone else is in immediate danger.</a:t>
            </a:r>
          </a:p>
        </p:txBody>
      </p:sp>
      <p:pic>
        <p:nvPicPr>
          <p:cNvPr id="6" name="QR code: police.ucsb.edu" descr="QR code linking to police.ucsb.edu">
            <a:hlinkClick r:id="rId3"/>
          </p:cNvPr>
          <p:cNvPicPr>
            <a:picLocks noChangeAspect="1"/>
          </p:cNvPicPr>
          <p:nvPr/>
        </p:nvPicPr>
        <p:blipFill>
          <a:blip r:embed="rId2"/>
          <a:stretch>
            <a:fillRect/>
          </a:stretch>
        </p:blipFill>
        <p:spPr>
          <a:xfrm>
            <a:off x="960120" y="3611880"/>
            <a:ext cx="1051560" cy="1051560"/>
          </a:xfrm>
          <a:prstGeom prst="rect">
            <a:avLst/>
          </a:prstGeom>
        </p:spPr>
      </p:pic>
      <p:sp>
        <p:nvSpPr>
          <p:cNvPr id="7" name="Card 1 contact"/>
          <p:cNvSpPr txBox="1"/>
          <p:nvPr/>
        </p:nvSpPr>
        <p:spPr>
          <a:xfrm>
            <a:off x="224028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3"/>
              </a:rPr>
              <a:t>police.ucsb.edu</a:t>
            </a:r>
          </a:p>
          <a:p>
            <a:pPr algn="l">
              <a:spcBef>
                <a:spcPts val="400"/>
              </a:spcBef>
            </a:pPr>
            <a:r>
              <a:rPr sz="1600" b="1">
                <a:solidFill>
                  <a:srgbClr val="003660"/>
                </a:solidFill>
              </a:rPr>
              <a:t>911 · 805-893-3446</a:t>
            </a:r>
          </a:p>
        </p:txBody>
      </p:sp>
      <p:sp>
        <p:nvSpPr>
          <p:cNvPr id="8" name="Card 2 background">
            <a:extLst>
              <a:ext uri="{C183D7F6-B498-43B3-948B-1728B52AA6E4}">
                <adec:decorative xmlns:adec="http://schemas.microsoft.com/office/drawing/2017/decorative" val="1"/>
              </a:ext>
            </a:extLst>
          </p:cNvPr>
          <p:cNvSpPr/>
          <p:nvPr/>
        </p:nvSpPr>
        <p:spPr>
          <a:xfrm>
            <a:off x="627888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rd 2 heading"/>
          <p:cNvSpPr txBox="1"/>
          <p:nvPr/>
        </p:nvSpPr>
        <p:spPr>
          <a:xfrm>
            <a:off x="6553200" y="1965960"/>
            <a:ext cx="4678680" cy="731520"/>
          </a:xfrm>
          <a:prstGeom prst="rect">
            <a:avLst/>
          </a:prstGeom>
          <a:noFill/>
        </p:spPr>
        <p:txBody>
          <a:bodyPr wrap="square" anchor="t" lIns="0" rIns="0" tIns="0" bIns="0">
            <a:spAutoFit/>
          </a:bodyPr>
          <a:lstStyle/>
          <a:p>
            <a:pPr algn="l"/>
            <a:r>
              <a:rPr sz="2200" b="1">
                <a:solidFill>
                  <a:srgbClr val="003660"/>
                </a:solidFill>
              </a:rPr>
              <a:t>CAPS After-Hours Crisis Line</a:t>
            </a:r>
          </a:p>
        </p:txBody>
      </p:sp>
      <p:sp>
        <p:nvSpPr>
          <p:cNvPr id="10" name="Card 2 description"/>
          <p:cNvSpPr txBox="1"/>
          <p:nvPr/>
        </p:nvSpPr>
        <p:spPr>
          <a:xfrm>
            <a:off x="6553200" y="2697480"/>
            <a:ext cx="4678680" cy="868680"/>
          </a:xfrm>
          <a:prstGeom prst="rect">
            <a:avLst/>
          </a:prstGeom>
          <a:noFill/>
        </p:spPr>
        <p:txBody>
          <a:bodyPr wrap="square" anchor="t" lIns="0" rIns="0" tIns="0" bIns="0">
            <a:spAutoFit/>
          </a:bodyPr>
          <a:lstStyle/>
          <a:p>
            <a:pPr algn="l"/>
            <a:r>
              <a:rPr sz="1800" b="0">
                <a:solidFill>
                  <a:srgbClr val="1F2A37"/>
                </a:solidFill>
              </a:rPr>
              <a:t>Talk with someone right away, nights, weekends, and holidays.</a:t>
            </a:r>
          </a:p>
        </p:txBody>
      </p:sp>
      <p:pic>
        <p:nvPicPr>
          <p:cNvPr id="11" name="QR code: caps.sa.ucsb.edu" descr="QR code linking to caps.sa.ucsb.edu">
            <a:hlinkClick r:id="rId5"/>
          </p:cNvPr>
          <p:cNvPicPr>
            <a:picLocks noChangeAspect="1"/>
          </p:cNvPicPr>
          <p:nvPr/>
        </p:nvPicPr>
        <p:blipFill>
          <a:blip r:embed="rId4"/>
          <a:stretch>
            <a:fillRect/>
          </a:stretch>
        </p:blipFill>
        <p:spPr>
          <a:xfrm>
            <a:off x="6553200" y="3611880"/>
            <a:ext cx="1051560" cy="1051560"/>
          </a:xfrm>
          <a:prstGeom prst="rect">
            <a:avLst/>
          </a:prstGeom>
        </p:spPr>
      </p:pic>
      <p:sp>
        <p:nvSpPr>
          <p:cNvPr id="12" name="Card 2 contact"/>
          <p:cNvSpPr txBox="1"/>
          <p:nvPr/>
        </p:nvSpPr>
        <p:spPr>
          <a:xfrm>
            <a:off x="783336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5"/>
              </a:rPr>
              <a:t>caps.sa.ucsb.edu</a:t>
            </a:r>
          </a:p>
          <a:p>
            <a:pPr algn="l">
              <a:spcBef>
                <a:spcPts val="400"/>
              </a:spcBef>
            </a:pPr>
            <a:r>
              <a:rPr sz="1600" b="1">
                <a:solidFill>
                  <a:srgbClr val="003660"/>
                </a:solidFill>
              </a:rPr>
              <a:t>805-893-4411</a:t>
            </a:r>
          </a:p>
        </p:txBody>
      </p:sp>
      <p:sp>
        <p:nvSpPr>
          <p:cNvPr id="13"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If someone is in immediate danger, call 911 or UCPD. Stay with them, if it's safe, until help arrives.</a:t>
            </a:r>
          </a:p>
        </p:txBody>
      </p:sp>
      <p:pic>
        <p:nvPicPr>
          <p:cNvPr id="14" name="Storkie" descr="">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342071" y="502920"/>
            <a:ext cx="733806" cy="123444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When You're Having A Hard Time</a:t>
            </a:r>
          </a:p>
        </p:txBody>
      </p:sp>
      <p:sp>
        <p:nvSpPr>
          <p:cNvPr id="3" name="Card 1 background">
            <a:extLst>
              <a:ext uri="{C183D7F6-B498-43B3-948B-1728B52AA6E4}">
                <adec:decorative xmlns:adec="http://schemas.microsoft.com/office/drawing/2017/decorative" val="1"/>
              </a:ext>
            </a:extLst>
          </p:cNvPr>
          <p:cNvSpPr/>
          <p:nvPr/>
        </p:nvSpPr>
        <p:spPr>
          <a:xfrm>
            <a:off x="68580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4678680" cy="731520"/>
          </a:xfrm>
          <a:prstGeom prst="rect">
            <a:avLst/>
          </a:prstGeom>
          <a:noFill/>
        </p:spPr>
        <p:txBody>
          <a:bodyPr wrap="square" anchor="t" lIns="0" rIns="0" tIns="0" bIns="0">
            <a:spAutoFit/>
          </a:bodyPr>
          <a:lstStyle/>
          <a:p>
            <a:pPr algn="l"/>
            <a:r>
              <a:rPr sz="2200" b="1">
                <a:solidFill>
                  <a:srgbClr val="003660"/>
                </a:solidFill>
              </a:rPr>
              <a:t>Counseling &amp; Psychological Services (CAPS)</a:t>
            </a:r>
          </a:p>
        </p:txBody>
      </p:sp>
      <p:sp>
        <p:nvSpPr>
          <p:cNvPr id="5" name="Card 1 description"/>
          <p:cNvSpPr txBox="1"/>
          <p:nvPr/>
        </p:nvSpPr>
        <p:spPr>
          <a:xfrm>
            <a:off x="960120" y="2697480"/>
            <a:ext cx="4678680" cy="868680"/>
          </a:xfrm>
          <a:prstGeom prst="rect">
            <a:avLst/>
          </a:prstGeom>
          <a:noFill/>
        </p:spPr>
        <p:txBody>
          <a:bodyPr wrap="square" anchor="t" lIns="0" rIns="0" tIns="0" bIns="0">
            <a:spAutoFit/>
          </a:bodyPr>
          <a:lstStyle/>
          <a:p>
            <a:pPr algn="l"/>
            <a:r>
              <a:rPr sz="1800" b="0">
                <a:solidFill>
                  <a:srgbClr val="1F2A37"/>
                </a:solidFill>
              </a:rPr>
              <a:t>Free, confidential counseling for enrolled students. You don't need a diagnosis to go.</a:t>
            </a:r>
          </a:p>
        </p:txBody>
      </p:sp>
      <p:pic>
        <p:nvPicPr>
          <p:cNvPr id="6" name="QR code: caps.sa.ucsb.edu" descr="QR code linking to caps.sa.ucsb.edu">
            <a:hlinkClick r:id="rId3"/>
          </p:cNvPr>
          <p:cNvPicPr>
            <a:picLocks noChangeAspect="1"/>
          </p:cNvPicPr>
          <p:nvPr/>
        </p:nvPicPr>
        <p:blipFill>
          <a:blip r:embed="rId2"/>
          <a:stretch>
            <a:fillRect/>
          </a:stretch>
        </p:blipFill>
        <p:spPr>
          <a:xfrm>
            <a:off x="960120" y="3611880"/>
            <a:ext cx="1051560" cy="1051560"/>
          </a:xfrm>
          <a:prstGeom prst="rect">
            <a:avLst/>
          </a:prstGeom>
        </p:spPr>
      </p:pic>
      <p:sp>
        <p:nvSpPr>
          <p:cNvPr id="7" name="Card 1 contact"/>
          <p:cNvSpPr txBox="1"/>
          <p:nvPr/>
        </p:nvSpPr>
        <p:spPr>
          <a:xfrm>
            <a:off x="224028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3"/>
              </a:rPr>
              <a:t>caps.sa.ucsb.edu</a:t>
            </a:r>
          </a:p>
        </p:txBody>
      </p:sp>
      <p:sp>
        <p:nvSpPr>
          <p:cNvPr id="8" name="Card 2 background">
            <a:extLst>
              <a:ext uri="{C183D7F6-B498-43B3-948B-1728B52AA6E4}">
                <adec:decorative xmlns:adec="http://schemas.microsoft.com/office/drawing/2017/decorative" val="1"/>
              </a:ext>
            </a:extLst>
          </p:cNvPr>
          <p:cNvSpPr/>
          <p:nvPr/>
        </p:nvSpPr>
        <p:spPr>
          <a:xfrm>
            <a:off x="627888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rd 2 heading"/>
          <p:cNvSpPr txBox="1"/>
          <p:nvPr/>
        </p:nvSpPr>
        <p:spPr>
          <a:xfrm>
            <a:off x="6553200" y="1965960"/>
            <a:ext cx="4678680" cy="731520"/>
          </a:xfrm>
          <a:prstGeom prst="rect">
            <a:avLst/>
          </a:prstGeom>
          <a:noFill/>
        </p:spPr>
        <p:txBody>
          <a:bodyPr wrap="square" anchor="t" lIns="0" rIns="0" tIns="0" bIns="0">
            <a:spAutoFit/>
          </a:bodyPr>
          <a:lstStyle/>
          <a:p>
            <a:pPr algn="l"/>
            <a:r>
              <a:rPr sz="2200" b="1">
                <a:solidFill>
                  <a:srgbClr val="003660"/>
                </a:solidFill>
              </a:rPr>
              <a:t>Student Mental Health Coordination Services (SMHCS)</a:t>
            </a:r>
          </a:p>
        </p:txBody>
      </p:sp>
      <p:sp>
        <p:nvSpPr>
          <p:cNvPr id="10" name="Card 2 description"/>
          <p:cNvSpPr txBox="1"/>
          <p:nvPr/>
        </p:nvSpPr>
        <p:spPr>
          <a:xfrm>
            <a:off x="6553200" y="2697480"/>
            <a:ext cx="4678680" cy="868680"/>
          </a:xfrm>
          <a:prstGeom prst="rect">
            <a:avLst/>
          </a:prstGeom>
          <a:noFill/>
        </p:spPr>
        <p:txBody>
          <a:bodyPr wrap="square" anchor="t" lIns="0" rIns="0" tIns="0" bIns="0">
            <a:spAutoFit/>
          </a:bodyPr>
          <a:lstStyle/>
          <a:p>
            <a:pPr algn="l"/>
            <a:r>
              <a:rPr sz="1800" b="0">
                <a:solidFill>
                  <a:srgbClr val="1F2A37"/>
                </a:solidFill>
              </a:rPr>
              <a:t>Worried about a friend? Let SMHCS know, and a case manager will reach out to support them.</a:t>
            </a:r>
          </a:p>
        </p:txBody>
      </p:sp>
      <p:pic>
        <p:nvPicPr>
          <p:cNvPr id="11" name="QR code: studentsindistress.sa.ucsb.edu" descr="QR code linking to studentsindistress.sa.ucsb.edu">
            <a:hlinkClick r:id="rId5"/>
          </p:cNvPr>
          <p:cNvPicPr>
            <a:picLocks noChangeAspect="1"/>
          </p:cNvPicPr>
          <p:nvPr/>
        </p:nvPicPr>
        <p:blipFill>
          <a:blip r:embed="rId4"/>
          <a:stretch>
            <a:fillRect/>
          </a:stretch>
        </p:blipFill>
        <p:spPr>
          <a:xfrm>
            <a:off x="6553200" y="3611880"/>
            <a:ext cx="1051560" cy="1051560"/>
          </a:xfrm>
          <a:prstGeom prst="rect">
            <a:avLst/>
          </a:prstGeom>
        </p:spPr>
      </p:pic>
      <p:sp>
        <p:nvSpPr>
          <p:cNvPr id="12" name="Card 2 contact"/>
          <p:cNvSpPr txBox="1"/>
          <p:nvPr/>
        </p:nvSpPr>
        <p:spPr>
          <a:xfrm>
            <a:off x="783336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5"/>
              </a:rPr>
              <a:t>studentsindistress.sa.ucsb.edu</a:t>
            </a:r>
          </a:p>
          <a:p>
            <a:pPr algn="l">
              <a:spcBef>
                <a:spcPts val="400"/>
              </a:spcBef>
            </a:pPr>
            <a:r>
              <a:rPr sz="1600" b="1">
                <a:solidFill>
                  <a:srgbClr val="003660"/>
                </a:solidFill>
              </a:rPr>
              <a:t>805-893-3030</a:t>
            </a:r>
          </a:p>
        </p:txBody>
      </p:sp>
      <p:sp>
        <p:nvSpPr>
          <p:cNvPr id="13"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Not sure what you're feeling, or whether it “counts”? You can still go to CAPS to talk and get more information.</a:t>
            </a:r>
          </a:p>
        </p:txBody>
      </p:sp>
      <p:pic>
        <p:nvPicPr>
          <p:cNvPr id="14" name="Storkie" descr="">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9667217" y="502920"/>
            <a:ext cx="733806" cy="123444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Food, Housing &amp; Money</a:t>
            </a:r>
          </a:p>
        </p:txBody>
      </p:sp>
      <p:sp>
        <p:nvSpPr>
          <p:cNvPr id="3" name="Card 1 background">
            <a:extLst>
              <a:ext uri="{C183D7F6-B498-43B3-948B-1728B52AA6E4}">
                <adec:decorative xmlns:adec="http://schemas.microsoft.com/office/drawing/2017/decorative" val="1"/>
              </a:ext>
            </a:extLst>
          </p:cNvPr>
          <p:cNvSpPr/>
          <p:nvPr/>
        </p:nvSpPr>
        <p:spPr>
          <a:xfrm>
            <a:off x="68580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4678680" cy="731520"/>
          </a:xfrm>
          <a:prstGeom prst="rect">
            <a:avLst/>
          </a:prstGeom>
          <a:noFill/>
        </p:spPr>
        <p:txBody>
          <a:bodyPr wrap="square" anchor="t" lIns="0" rIns="0" tIns="0" bIns="0">
            <a:spAutoFit/>
          </a:bodyPr>
          <a:lstStyle/>
          <a:p>
            <a:pPr algn="l"/>
            <a:r>
              <a:rPr sz="2200" b="1">
                <a:solidFill>
                  <a:srgbClr val="003660"/>
                </a:solidFill>
              </a:rPr>
              <a:t>Basic Needs Program</a:t>
            </a:r>
          </a:p>
        </p:txBody>
      </p:sp>
      <p:sp>
        <p:nvSpPr>
          <p:cNvPr id="5" name="Card 1 description"/>
          <p:cNvSpPr txBox="1"/>
          <p:nvPr/>
        </p:nvSpPr>
        <p:spPr>
          <a:xfrm>
            <a:off x="960120" y="2697480"/>
            <a:ext cx="4678680" cy="868680"/>
          </a:xfrm>
          <a:prstGeom prst="rect">
            <a:avLst/>
          </a:prstGeom>
          <a:noFill/>
        </p:spPr>
        <p:txBody>
          <a:bodyPr wrap="square" anchor="t" lIns="0" rIns="0" tIns="0" bIns="0">
            <a:spAutoFit/>
          </a:bodyPr>
          <a:lstStyle/>
          <a:p>
            <a:pPr algn="l"/>
            <a:r>
              <a:rPr sz="1800" b="0">
                <a:solidFill>
                  <a:srgbClr val="1F2A37"/>
                </a:solidFill>
              </a:rPr>
              <a:t>Your central hub for food, housing, and financial security resources.</a:t>
            </a:r>
          </a:p>
        </p:txBody>
      </p:sp>
      <p:pic>
        <p:nvPicPr>
          <p:cNvPr id="6" name="QR code: basicneeds.ucsb.edu" descr="QR code linking to basicneeds.ucsb.edu">
            <a:hlinkClick r:id="rId3"/>
          </p:cNvPr>
          <p:cNvPicPr>
            <a:picLocks noChangeAspect="1"/>
          </p:cNvPicPr>
          <p:nvPr/>
        </p:nvPicPr>
        <p:blipFill>
          <a:blip r:embed="rId2"/>
          <a:stretch>
            <a:fillRect/>
          </a:stretch>
        </p:blipFill>
        <p:spPr>
          <a:xfrm>
            <a:off x="960120" y="3611880"/>
            <a:ext cx="1051560" cy="1051560"/>
          </a:xfrm>
          <a:prstGeom prst="rect">
            <a:avLst/>
          </a:prstGeom>
        </p:spPr>
      </p:pic>
      <p:sp>
        <p:nvSpPr>
          <p:cNvPr id="7" name="Card 1 contact"/>
          <p:cNvSpPr txBox="1"/>
          <p:nvPr/>
        </p:nvSpPr>
        <p:spPr>
          <a:xfrm>
            <a:off x="224028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3"/>
              </a:rPr>
              <a:t>basicneeds.ucsb.edu</a:t>
            </a:r>
          </a:p>
        </p:txBody>
      </p:sp>
      <p:sp>
        <p:nvSpPr>
          <p:cNvPr id="8" name="Card 2 background">
            <a:extLst>
              <a:ext uri="{C183D7F6-B498-43B3-948B-1728B52AA6E4}">
                <adec:decorative xmlns:adec="http://schemas.microsoft.com/office/drawing/2017/decorative" val="1"/>
              </a:ext>
            </a:extLst>
          </p:cNvPr>
          <p:cNvSpPr/>
          <p:nvPr/>
        </p:nvSpPr>
        <p:spPr>
          <a:xfrm>
            <a:off x="627888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rd 2 heading"/>
          <p:cNvSpPr txBox="1"/>
          <p:nvPr/>
        </p:nvSpPr>
        <p:spPr>
          <a:xfrm>
            <a:off x="6553200" y="1965960"/>
            <a:ext cx="4678680" cy="731520"/>
          </a:xfrm>
          <a:prstGeom prst="rect">
            <a:avLst/>
          </a:prstGeom>
          <a:noFill/>
        </p:spPr>
        <p:txBody>
          <a:bodyPr wrap="square" anchor="t" lIns="0" rIns="0" tIns="0" bIns="0">
            <a:spAutoFit/>
          </a:bodyPr>
          <a:lstStyle/>
          <a:p>
            <a:pPr algn="l"/>
            <a:r>
              <a:rPr sz="2200" b="1">
                <a:solidFill>
                  <a:srgbClr val="003660"/>
                </a:solidFill>
              </a:rPr>
              <a:t>AS Food Bank &amp; Miramar Food Pantry</a:t>
            </a:r>
          </a:p>
        </p:txBody>
      </p:sp>
      <p:sp>
        <p:nvSpPr>
          <p:cNvPr id="10" name="Card 2 description"/>
          <p:cNvSpPr txBox="1"/>
          <p:nvPr/>
        </p:nvSpPr>
        <p:spPr>
          <a:xfrm>
            <a:off x="6553200" y="2697480"/>
            <a:ext cx="4678680" cy="868680"/>
          </a:xfrm>
          <a:prstGeom prst="rect">
            <a:avLst/>
          </a:prstGeom>
          <a:noFill/>
        </p:spPr>
        <p:txBody>
          <a:bodyPr wrap="square" anchor="t" lIns="0" rIns="0" tIns="0" bIns="0">
            <a:spAutoFit/>
          </a:bodyPr>
          <a:lstStyle/>
          <a:p>
            <a:pPr algn="l"/>
            <a:r>
              <a:rPr sz="1800" b="0">
                <a:solidFill>
                  <a:srgbClr val="1F2A37"/>
                </a:solidFill>
              </a:rPr>
              <a:t>Free groceries, no questions asked.</a:t>
            </a:r>
          </a:p>
        </p:txBody>
      </p:sp>
      <p:pic>
        <p:nvPicPr>
          <p:cNvPr id="11" name="QR code: foodbank.as.ucsb.edu" descr="QR code linking to foodbank.as.ucsb.edu">
            <a:hlinkClick r:id="rId5"/>
          </p:cNvPr>
          <p:cNvPicPr>
            <a:picLocks noChangeAspect="1"/>
          </p:cNvPicPr>
          <p:nvPr/>
        </p:nvPicPr>
        <p:blipFill>
          <a:blip r:embed="rId4"/>
          <a:stretch>
            <a:fillRect/>
          </a:stretch>
        </p:blipFill>
        <p:spPr>
          <a:xfrm>
            <a:off x="6553200" y="3246120"/>
            <a:ext cx="914400" cy="914400"/>
          </a:xfrm>
          <a:prstGeom prst="rect">
            <a:avLst/>
          </a:prstGeom>
        </p:spPr>
      </p:pic>
      <p:sp>
        <p:nvSpPr>
          <p:cNvPr id="12" name="Card 2 website 1"/>
          <p:cNvSpPr txBox="1"/>
          <p:nvPr/>
        </p:nvSpPr>
        <p:spPr>
          <a:xfrm>
            <a:off x="6553200" y="4206240"/>
            <a:ext cx="2202180" cy="457200"/>
          </a:xfrm>
          <a:prstGeom prst="rect">
            <a:avLst/>
          </a:prstGeom>
          <a:noFill/>
        </p:spPr>
        <p:txBody>
          <a:bodyPr wrap="square" anchor="t" lIns="0" rIns="0" tIns="0" bIns="0">
            <a:spAutoFit/>
          </a:bodyPr>
          <a:lstStyle/>
          <a:p>
            <a:pPr algn="l"/>
            <a:r>
              <a:rPr sz="1400" b="1">
                <a:solidFill>
                  <a:srgbClr val="003660"/>
                </a:solidFill>
                <a:hlinkClick r:id="rId5"/>
              </a:rPr>
              <a:t>foodbank.as.ucsb.edu</a:t>
            </a:r>
          </a:p>
        </p:txBody>
      </p:sp>
      <p:pic>
        <p:nvPicPr>
          <p:cNvPr id="13" name="QR code: dining.ucsb.edu/miramar-food-pantry" descr="QR code linking to dining.ucsb.edu/miramar-food-pantry">
            <a:hlinkClick r:id="rId7"/>
          </p:cNvPr>
          <p:cNvPicPr>
            <a:picLocks noChangeAspect="1"/>
          </p:cNvPicPr>
          <p:nvPr/>
        </p:nvPicPr>
        <p:blipFill>
          <a:blip r:embed="rId6"/>
          <a:stretch>
            <a:fillRect/>
          </a:stretch>
        </p:blipFill>
        <p:spPr>
          <a:xfrm>
            <a:off x="8892540" y="3246120"/>
            <a:ext cx="914400" cy="914400"/>
          </a:xfrm>
          <a:prstGeom prst="rect">
            <a:avLst/>
          </a:prstGeom>
        </p:spPr>
      </p:pic>
      <p:sp>
        <p:nvSpPr>
          <p:cNvPr id="14" name="Card 2 website 2"/>
          <p:cNvSpPr txBox="1"/>
          <p:nvPr/>
        </p:nvSpPr>
        <p:spPr>
          <a:xfrm>
            <a:off x="8892540" y="4206240"/>
            <a:ext cx="2202180" cy="457200"/>
          </a:xfrm>
          <a:prstGeom prst="rect">
            <a:avLst/>
          </a:prstGeom>
          <a:noFill/>
        </p:spPr>
        <p:txBody>
          <a:bodyPr wrap="square" anchor="t" lIns="0" rIns="0" tIns="0" bIns="0">
            <a:spAutoFit/>
          </a:bodyPr>
          <a:lstStyle/>
          <a:p>
            <a:pPr algn="l"/>
            <a:r>
              <a:rPr sz="1400" b="1">
                <a:solidFill>
                  <a:srgbClr val="003660"/>
                </a:solidFill>
                <a:hlinkClick r:id="rId7"/>
              </a:rPr>
              <a:t>dining.ucsb.edu/</a:t>
            </a:r>
          </a:p>
          <a:p>
            <a:pPr algn="l">
              <a:spcBef>
                <a:spcPts val="400"/>
              </a:spcBef>
            </a:pPr>
            <a:r>
              <a:rPr sz="1400" b="1">
                <a:solidFill>
                  <a:srgbClr val="003660"/>
                </a:solidFill>
                <a:hlinkClick r:id="rId7"/>
              </a:rPr>
              <a:t>miramar-food-pantry</a:t>
            </a:r>
          </a:p>
        </p:txBody>
      </p:sp>
      <p:sp>
        <p:nvSpPr>
          <p:cNvPr id="15"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You don't need documentation or proof to get food and other everyday essentials.</a:t>
            </a:r>
          </a:p>
        </p:txBody>
      </p:sp>
      <p:pic>
        <p:nvPicPr>
          <p:cNvPr id="16" name="Storkie" descr="">
            <a:extLs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8142769" y="502920"/>
            <a:ext cx="733806" cy="123444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Help With Classes &amp; Accommodations</a:t>
            </a:r>
          </a:p>
        </p:txBody>
      </p:sp>
      <p:sp>
        <p:nvSpPr>
          <p:cNvPr id="3" name="Card 1 background">
            <a:extLst>
              <a:ext uri="{C183D7F6-B498-43B3-948B-1728B52AA6E4}">
                <adec:decorative xmlns:adec="http://schemas.microsoft.com/office/drawing/2017/decorative" val="1"/>
              </a:ext>
            </a:extLst>
          </p:cNvPr>
          <p:cNvSpPr/>
          <p:nvPr/>
        </p:nvSpPr>
        <p:spPr>
          <a:xfrm>
            <a:off x="68580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4678680" cy="731520"/>
          </a:xfrm>
          <a:prstGeom prst="rect">
            <a:avLst/>
          </a:prstGeom>
          <a:noFill/>
        </p:spPr>
        <p:txBody>
          <a:bodyPr wrap="square" anchor="t" lIns="0" rIns="0" tIns="0" bIns="0">
            <a:spAutoFit/>
          </a:bodyPr>
          <a:lstStyle/>
          <a:p>
            <a:pPr algn="l"/>
            <a:r>
              <a:rPr sz="2200" b="1">
                <a:solidFill>
                  <a:srgbClr val="003660"/>
                </a:solidFill>
              </a:rPr>
              <a:t>Campus Learning Assistance Services (CLAS)</a:t>
            </a:r>
          </a:p>
        </p:txBody>
      </p:sp>
      <p:sp>
        <p:nvSpPr>
          <p:cNvPr id="5" name="Card 1 description"/>
          <p:cNvSpPr txBox="1"/>
          <p:nvPr/>
        </p:nvSpPr>
        <p:spPr>
          <a:xfrm>
            <a:off x="960120" y="2697480"/>
            <a:ext cx="4678680" cy="868680"/>
          </a:xfrm>
          <a:prstGeom prst="rect">
            <a:avLst/>
          </a:prstGeom>
          <a:noFill/>
        </p:spPr>
        <p:txBody>
          <a:bodyPr wrap="square" anchor="t" lIns="0" rIns="0" tIns="0" bIns="0">
            <a:spAutoFit/>
          </a:bodyPr>
          <a:lstStyle/>
          <a:p>
            <a:pPr algn="l"/>
            <a:r>
              <a:rPr sz="1800" b="0">
                <a:solidFill>
                  <a:srgbClr val="1F2A37"/>
                </a:solidFill>
              </a:rPr>
              <a:t>Free tutoring, study groups, and academic coaching.</a:t>
            </a:r>
          </a:p>
        </p:txBody>
      </p:sp>
      <p:pic>
        <p:nvPicPr>
          <p:cNvPr id="6" name="QR code: clas.sa.ucsb.edu" descr="QR code linking to clas.sa.ucsb.edu">
            <a:hlinkClick r:id="rId3"/>
          </p:cNvPr>
          <p:cNvPicPr>
            <a:picLocks noChangeAspect="1"/>
          </p:cNvPicPr>
          <p:nvPr/>
        </p:nvPicPr>
        <p:blipFill>
          <a:blip r:embed="rId2"/>
          <a:stretch>
            <a:fillRect/>
          </a:stretch>
        </p:blipFill>
        <p:spPr>
          <a:xfrm>
            <a:off x="960120" y="3611880"/>
            <a:ext cx="1051560" cy="1051560"/>
          </a:xfrm>
          <a:prstGeom prst="rect">
            <a:avLst/>
          </a:prstGeom>
        </p:spPr>
      </p:pic>
      <p:sp>
        <p:nvSpPr>
          <p:cNvPr id="7" name="Card 1 contact"/>
          <p:cNvSpPr txBox="1"/>
          <p:nvPr/>
        </p:nvSpPr>
        <p:spPr>
          <a:xfrm>
            <a:off x="224028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3"/>
              </a:rPr>
              <a:t>clas.sa.ucsb.edu</a:t>
            </a:r>
          </a:p>
        </p:txBody>
      </p:sp>
      <p:sp>
        <p:nvSpPr>
          <p:cNvPr id="8" name="Card 2 background">
            <a:extLst>
              <a:ext uri="{C183D7F6-B498-43B3-948B-1728B52AA6E4}">
                <adec:decorative xmlns:adec="http://schemas.microsoft.com/office/drawing/2017/decorative" val="1"/>
              </a:ext>
            </a:extLst>
          </p:cNvPr>
          <p:cNvSpPr/>
          <p:nvPr/>
        </p:nvSpPr>
        <p:spPr>
          <a:xfrm>
            <a:off x="627888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rd 2 heading"/>
          <p:cNvSpPr txBox="1"/>
          <p:nvPr/>
        </p:nvSpPr>
        <p:spPr>
          <a:xfrm>
            <a:off x="6553200" y="1965960"/>
            <a:ext cx="4678680" cy="731520"/>
          </a:xfrm>
          <a:prstGeom prst="rect">
            <a:avLst/>
          </a:prstGeom>
          <a:noFill/>
        </p:spPr>
        <p:txBody>
          <a:bodyPr wrap="square" anchor="t" lIns="0" rIns="0" tIns="0" bIns="0">
            <a:spAutoFit/>
          </a:bodyPr>
          <a:lstStyle/>
          <a:p>
            <a:pPr algn="l"/>
            <a:r>
              <a:rPr sz="2200" b="1">
                <a:solidFill>
                  <a:srgbClr val="003660"/>
                </a:solidFill>
              </a:rPr>
              <a:t>Disabled Students Program (DSP)</a:t>
            </a:r>
          </a:p>
        </p:txBody>
      </p:sp>
      <p:sp>
        <p:nvSpPr>
          <p:cNvPr id="10" name="Card 2 description"/>
          <p:cNvSpPr txBox="1"/>
          <p:nvPr/>
        </p:nvSpPr>
        <p:spPr>
          <a:xfrm>
            <a:off x="6553200" y="2697480"/>
            <a:ext cx="4678680" cy="868680"/>
          </a:xfrm>
          <a:prstGeom prst="rect">
            <a:avLst/>
          </a:prstGeom>
          <a:noFill/>
        </p:spPr>
        <p:txBody>
          <a:bodyPr wrap="square" anchor="t" lIns="0" rIns="0" tIns="0" bIns="0">
            <a:spAutoFit/>
          </a:bodyPr>
          <a:lstStyle/>
          <a:p>
            <a:pPr algn="l"/>
            <a:r>
              <a:rPr sz="1800" b="0">
                <a:solidFill>
                  <a:srgbClr val="1F2A37"/>
                </a:solidFill>
              </a:rPr>
              <a:t>Accommodations for students with documented disabilities.</a:t>
            </a:r>
          </a:p>
        </p:txBody>
      </p:sp>
      <p:pic>
        <p:nvPicPr>
          <p:cNvPr id="11" name="QR code: dsp.sa.ucsb.edu" descr="QR code linking to dsp.sa.ucsb.edu">
            <a:hlinkClick r:id="rId5"/>
          </p:cNvPr>
          <p:cNvPicPr>
            <a:picLocks noChangeAspect="1"/>
          </p:cNvPicPr>
          <p:nvPr/>
        </p:nvPicPr>
        <p:blipFill>
          <a:blip r:embed="rId4"/>
          <a:stretch>
            <a:fillRect/>
          </a:stretch>
        </p:blipFill>
        <p:spPr>
          <a:xfrm>
            <a:off x="6553200" y="3611880"/>
            <a:ext cx="1051560" cy="1051560"/>
          </a:xfrm>
          <a:prstGeom prst="rect">
            <a:avLst/>
          </a:prstGeom>
        </p:spPr>
      </p:pic>
      <p:sp>
        <p:nvSpPr>
          <p:cNvPr id="12" name="Card 2 contact"/>
          <p:cNvSpPr txBox="1"/>
          <p:nvPr/>
        </p:nvSpPr>
        <p:spPr>
          <a:xfrm>
            <a:off x="783336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5"/>
              </a:rPr>
              <a:t>dsp.sa.ucsb.edu</a:t>
            </a:r>
          </a:p>
        </p:txBody>
      </p:sp>
      <p:sp>
        <p:nvSpPr>
          <p:cNvPr id="13"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Asking for academic help is a normal part of college, not a sign that you're falling behind.</a:t>
            </a:r>
          </a:p>
        </p:txBody>
      </p:sp>
      <p:pic>
        <p:nvPicPr>
          <p:cNvPr id="14" name="Storkie" descr="">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10468596" y="502920"/>
            <a:ext cx="733806" cy="123444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Finding Your Community</a:t>
            </a:r>
          </a:p>
        </p:txBody>
      </p:sp>
      <p:sp>
        <p:nvSpPr>
          <p:cNvPr id="3" name="Card 1 background">
            <a:extLst>
              <a:ext uri="{C183D7F6-B498-43B3-948B-1728B52AA6E4}">
                <adec:decorative xmlns:adec="http://schemas.microsoft.com/office/drawing/2017/decorative" val="1"/>
              </a:ext>
            </a:extLst>
          </p:cNvPr>
          <p:cNvSpPr/>
          <p:nvPr/>
        </p:nvSpPr>
        <p:spPr>
          <a:xfrm>
            <a:off x="68580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4678680" cy="731520"/>
          </a:xfrm>
          <a:prstGeom prst="rect">
            <a:avLst/>
          </a:prstGeom>
          <a:noFill/>
        </p:spPr>
        <p:txBody>
          <a:bodyPr wrap="square" anchor="t" lIns="0" rIns="0" tIns="0" bIns="0">
            <a:spAutoFit/>
          </a:bodyPr>
          <a:lstStyle/>
          <a:p>
            <a:pPr algn="l"/>
            <a:r>
              <a:rPr sz="2200" b="1">
                <a:solidFill>
                  <a:srgbClr val="003660"/>
                </a:solidFill>
              </a:rPr>
              <a:t>MultiCultural Center</a:t>
            </a:r>
          </a:p>
        </p:txBody>
      </p:sp>
      <p:sp>
        <p:nvSpPr>
          <p:cNvPr id="5" name="Card 1 description"/>
          <p:cNvSpPr txBox="1"/>
          <p:nvPr/>
        </p:nvSpPr>
        <p:spPr>
          <a:xfrm>
            <a:off x="960120" y="2697480"/>
            <a:ext cx="4678680" cy="868680"/>
          </a:xfrm>
          <a:prstGeom prst="rect">
            <a:avLst/>
          </a:prstGeom>
          <a:noFill/>
        </p:spPr>
        <p:txBody>
          <a:bodyPr wrap="square" anchor="t" lIns="0" rIns="0" tIns="0" bIns="0">
            <a:spAutoFit/>
          </a:bodyPr>
          <a:lstStyle/>
          <a:p>
            <a:pPr algn="l"/>
            <a:r>
              <a:rPr sz="1800" b="0">
                <a:solidFill>
                  <a:srgbClr val="1F2A37"/>
                </a:solidFill>
              </a:rPr>
              <a:t>Programming and community space for multicultural student life.</a:t>
            </a:r>
          </a:p>
        </p:txBody>
      </p:sp>
      <p:pic>
        <p:nvPicPr>
          <p:cNvPr id="6" name="QR code: mcc.sa.ucsb.edu" descr="QR code linking to mcc.sa.ucsb.edu">
            <a:hlinkClick r:id="rId3"/>
          </p:cNvPr>
          <p:cNvPicPr>
            <a:picLocks noChangeAspect="1"/>
          </p:cNvPicPr>
          <p:nvPr/>
        </p:nvPicPr>
        <p:blipFill>
          <a:blip r:embed="rId2"/>
          <a:stretch>
            <a:fillRect/>
          </a:stretch>
        </p:blipFill>
        <p:spPr>
          <a:xfrm>
            <a:off x="960120" y="3611880"/>
            <a:ext cx="1051560" cy="1051560"/>
          </a:xfrm>
          <a:prstGeom prst="rect">
            <a:avLst/>
          </a:prstGeom>
        </p:spPr>
      </p:pic>
      <p:sp>
        <p:nvSpPr>
          <p:cNvPr id="7" name="Card 1 contact"/>
          <p:cNvSpPr txBox="1"/>
          <p:nvPr/>
        </p:nvSpPr>
        <p:spPr>
          <a:xfrm>
            <a:off x="224028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3"/>
              </a:rPr>
              <a:t>mcc.sa.ucsb.edu</a:t>
            </a:r>
          </a:p>
        </p:txBody>
      </p:sp>
      <p:sp>
        <p:nvSpPr>
          <p:cNvPr id="8" name="Card 2 background">
            <a:extLst>
              <a:ext uri="{C183D7F6-B498-43B3-948B-1728B52AA6E4}">
                <adec:decorative xmlns:adec="http://schemas.microsoft.com/office/drawing/2017/decorative" val="1"/>
              </a:ext>
            </a:extLst>
          </p:cNvPr>
          <p:cNvSpPr/>
          <p:nvPr/>
        </p:nvSpPr>
        <p:spPr>
          <a:xfrm>
            <a:off x="627888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rd 2 heading"/>
          <p:cNvSpPr txBox="1"/>
          <p:nvPr/>
        </p:nvSpPr>
        <p:spPr>
          <a:xfrm>
            <a:off x="6553200" y="1965960"/>
            <a:ext cx="4678680" cy="731520"/>
          </a:xfrm>
          <a:prstGeom prst="rect">
            <a:avLst/>
          </a:prstGeom>
          <a:noFill/>
        </p:spPr>
        <p:txBody>
          <a:bodyPr wrap="square" anchor="t" lIns="0" rIns="0" tIns="0" bIns="0">
            <a:spAutoFit/>
          </a:bodyPr>
          <a:lstStyle/>
          <a:p>
            <a:pPr algn="l"/>
            <a:r>
              <a:rPr sz="2200" b="1">
                <a:solidFill>
                  <a:srgbClr val="003660"/>
                </a:solidFill>
              </a:rPr>
              <a:t>Office Of Black Student Development</a:t>
            </a:r>
          </a:p>
        </p:txBody>
      </p:sp>
      <p:sp>
        <p:nvSpPr>
          <p:cNvPr id="10" name="Card 2 description"/>
          <p:cNvSpPr txBox="1"/>
          <p:nvPr/>
        </p:nvSpPr>
        <p:spPr>
          <a:xfrm>
            <a:off x="6553200" y="2697480"/>
            <a:ext cx="4678680" cy="868680"/>
          </a:xfrm>
          <a:prstGeom prst="rect">
            <a:avLst/>
          </a:prstGeom>
          <a:noFill/>
        </p:spPr>
        <p:txBody>
          <a:bodyPr wrap="square" anchor="t" lIns="0" rIns="0" tIns="0" bIns="0">
            <a:spAutoFit/>
          </a:bodyPr>
          <a:lstStyle/>
          <a:p>
            <a:pPr algn="l"/>
            <a:r>
              <a:rPr sz="1800" b="0">
                <a:solidFill>
                  <a:srgbClr val="1F2A37"/>
                </a:solidFill>
              </a:rPr>
              <a:t>Advising, programming, and community support, open to all students.</a:t>
            </a:r>
          </a:p>
        </p:txBody>
      </p:sp>
      <p:pic>
        <p:nvPicPr>
          <p:cNvPr id="11" name="QR code: obsd.sa.ucsb.edu" descr="QR code linking to obsd.sa.ucsb.edu">
            <a:hlinkClick r:id="rId5"/>
          </p:cNvPr>
          <p:cNvPicPr>
            <a:picLocks noChangeAspect="1"/>
          </p:cNvPicPr>
          <p:nvPr/>
        </p:nvPicPr>
        <p:blipFill>
          <a:blip r:embed="rId4"/>
          <a:stretch>
            <a:fillRect/>
          </a:stretch>
        </p:blipFill>
        <p:spPr>
          <a:xfrm>
            <a:off x="6553200" y="3611880"/>
            <a:ext cx="1051560" cy="1051560"/>
          </a:xfrm>
          <a:prstGeom prst="rect">
            <a:avLst/>
          </a:prstGeom>
        </p:spPr>
      </p:pic>
      <p:sp>
        <p:nvSpPr>
          <p:cNvPr id="12" name="Card 2 contact"/>
          <p:cNvSpPr txBox="1"/>
          <p:nvPr/>
        </p:nvSpPr>
        <p:spPr>
          <a:xfrm>
            <a:off x="783336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5"/>
              </a:rPr>
              <a:t>obsd.sa.ucsb.edu</a:t>
            </a:r>
          </a:p>
        </p:txBody>
      </p:sp>
      <p:sp>
        <p:nvSpPr>
          <p:cNvPr id="13"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These spaces are for you. Stop by, check out an event, and meet people along the way.</a:t>
            </a:r>
          </a:p>
        </p:txBody>
      </p:sp>
      <p:pic>
        <p:nvPicPr>
          <p:cNvPr id="14" name="Storkie" descr="">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340145" y="502920"/>
            <a:ext cx="733806" cy="123444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If You've Experienced Harm</a:t>
            </a:r>
          </a:p>
        </p:txBody>
      </p:sp>
      <p:sp>
        <p:nvSpPr>
          <p:cNvPr id="3" name="Card 1 background">
            <a:extLst>
              <a:ext uri="{C183D7F6-B498-43B3-948B-1728B52AA6E4}">
                <adec:decorative xmlns:adec="http://schemas.microsoft.com/office/drawing/2017/decorative" val="1"/>
              </a:ext>
            </a:extLst>
          </p:cNvPr>
          <p:cNvSpPr/>
          <p:nvPr/>
        </p:nvSpPr>
        <p:spPr>
          <a:xfrm>
            <a:off x="685800" y="1737360"/>
            <a:ext cx="1082040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7254240" cy="502920"/>
          </a:xfrm>
          <a:prstGeom prst="rect">
            <a:avLst/>
          </a:prstGeom>
          <a:noFill/>
        </p:spPr>
        <p:txBody>
          <a:bodyPr wrap="square" anchor="t" lIns="0" rIns="0" tIns="0" bIns="0">
            <a:spAutoFit/>
          </a:bodyPr>
          <a:lstStyle/>
          <a:p>
            <a:pPr algn="l"/>
            <a:r>
              <a:rPr sz="2200" b="1">
                <a:solidFill>
                  <a:srgbClr val="003660"/>
                </a:solidFill>
              </a:rPr>
              <a:t>CARE (Campus Advocacy, Resources &amp; Education)</a:t>
            </a:r>
          </a:p>
        </p:txBody>
      </p:sp>
      <p:sp>
        <p:nvSpPr>
          <p:cNvPr id="5" name="Card 1 description"/>
          <p:cNvSpPr txBox="1"/>
          <p:nvPr/>
        </p:nvSpPr>
        <p:spPr>
          <a:xfrm>
            <a:off x="960120" y="2560320"/>
            <a:ext cx="7254240" cy="2103120"/>
          </a:xfrm>
          <a:prstGeom prst="rect">
            <a:avLst/>
          </a:prstGeom>
          <a:noFill/>
        </p:spPr>
        <p:txBody>
          <a:bodyPr wrap="square" anchor="t" lIns="0" rIns="0" tIns="0" bIns="0">
            <a:spAutoFit/>
          </a:bodyPr>
          <a:lstStyle/>
          <a:p>
            <a:pPr algn="l"/>
            <a:r>
              <a:rPr sz="1800" b="0">
                <a:solidFill>
                  <a:srgbClr val="1F2A37"/>
                </a:solidFill>
              </a:rPr>
              <a:t>Confidential advocacy for survivors of sexual assault, dating/domestic violence, and stalking.</a:t>
            </a:r>
          </a:p>
        </p:txBody>
      </p:sp>
      <p:pic>
        <p:nvPicPr>
          <p:cNvPr id="6" name="QR code: care.ucsb.edu" descr="QR code linking to care.ucsb.edu">
            <a:hlinkClick r:id="rId3"/>
          </p:cNvPr>
          <p:cNvPicPr>
            <a:picLocks noChangeAspect="1"/>
          </p:cNvPicPr>
          <p:nvPr/>
        </p:nvPicPr>
        <p:blipFill>
          <a:blip r:embed="rId2"/>
          <a:stretch>
            <a:fillRect/>
          </a:stretch>
        </p:blipFill>
        <p:spPr>
          <a:xfrm>
            <a:off x="8580120" y="2057400"/>
            <a:ext cx="1234440" cy="1234440"/>
          </a:xfrm>
          <a:prstGeom prst="rect">
            <a:avLst/>
          </a:prstGeom>
        </p:spPr>
      </p:pic>
      <p:sp>
        <p:nvSpPr>
          <p:cNvPr id="7" name="Card 1 contact"/>
          <p:cNvSpPr txBox="1"/>
          <p:nvPr/>
        </p:nvSpPr>
        <p:spPr>
          <a:xfrm>
            <a:off x="8580120" y="3429000"/>
            <a:ext cx="2651760" cy="1097280"/>
          </a:xfrm>
          <a:prstGeom prst="rect">
            <a:avLst/>
          </a:prstGeom>
          <a:noFill/>
        </p:spPr>
        <p:txBody>
          <a:bodyPr wrap="square" anchor="t" lIns="0" rIns="0" tIns="0" bIns="0">
            <a:spAutoFit/>
          </a:bodyPr>
          <a:lstStyle/>
          <a:p>
            <a:pPr algn="l"/>
            <a:r>
              <a:rPr sz="1400" b="0">
                <a:solidFill>
                  <a:srgbClr val="1F2A37"/>
                </a:solidFill>
              </a:rPr>
              <a:t>Website</a:t>
            </a:r>
          </a:p>
          <a:p>
            <a:pPr algn="l">
              <a:spcBef>
                <a:spcPts val="400"/>
              </a:spcBef>
            </a:pPr>
            <a:r>
              <a:rPr sz="1400" b="1">
                <a:solidFill>
                  <a:srgbClr val="003660"/>
                </a:solidFill>
                <a:hlinkClick r:id="rId3"/>
              </a:rPr>
              <a:t>care.ucsb.edu</a:t>
            </a:r>
          </a:p>
          <a:p>
            <a:pPr algn="l">
              <a:spcBef>
                <a:spcPts val="400"/>
              </a:spcBef>
            </a:pPr>
            <a:r>
              <a:rPr sz="1600" b="1">
                <a:solidFill>
                  <a:srgbClr val="003660"/>
                </a:solidFill>
              </a:rPr>
              <a:t>805-893-4613</a:t>
            </a:r>
          </a:p>
        </p:txBody>
      </p:sp>
      <p:sp>
        <p:nvSpPr>
          <p:cNvPr id="8"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Most university staff, including faculty, are required to report what you share with them. CARE is confidential, so you can talk there first.</a:t>
            </a:r>
          </a:p>
        </p:txBody>
      </p:sp>
      <p:pic>
        <p:nvPicPr>
          <p:cNvPr id="9" name="Storkie" descr="">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809033" y="502920"/>
            <a:ext cx="733806" cy="12344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Student Conduct &amp; Your Rights</a:t>
            </a:r>
          </a:p>
        </p:txBody>
      </p:sp>
      <p:sp>
        <p:nvSpPr>
          <p:cNvPr id="3" name="Card 1 background">
            <a:extLst>
              <a:ext uri="{C183D7F6-B498-43B3-948B-1728B52AA6E4}">
                <adec:decorative xmlns:adec="http://schemas.microsoft.com/office/drawing/2017/decorative" val="1"/>
              </a:ext>
            </a:extLst>
          </p:cNvPr>
          <p:cNvSpPr/>
          <p:nvPr/>
        </p:nvSpPr>
        <p:spPr>
          <a:xfrm>
            <a:off x="685800" y="1737360"/>
            <a:ext cx="1082040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7254240" cy="502920"/>
          </a:xfrm>
          <a:prstGeom prst="rect">
            <a:avLst/>
          </a:prstGeom>
          <a:noFill/>
        </p:spPr>
        <p:txBody>
          <a:bodyPr wrap="square" anchor="t" lIns="0" rIns="0" tIns="0" bIns="0">
            <a:spAutoFit/>
          </a:bodyPr>
          <a:lstStyle/>
          <a:p>
            <a:pPr algn="l"/>
            <a:r>
              <a:rPr sz="2200" b="1">
                <a:solidFill>
                  <a:srgbClr val="003660"/>
                </a:solidFill>
              </a:rPr>
              <a:t>Office Of Student Conduct</a:t>
            </a:r>
          </a:p>
        </p:txBody>
      </p:sp>
      <p:sp>
        <p:nvSpPr>
          <p:cNvPr id="5" name="Card 1 description"/>
          <p:cNvSpPr txBox="1"/>
          <p:nvPr/>
        </p:nvSpPr>
        <p:spPr>
          <a:xfrm>
            <a:off x="960120" y="2560320"/>
            <a:ext cx="7254240" cy="2103120"/>
          </a:xfrm>
          <a:prstGeom prst="rect">
            <a:avLst/>
          </a:prstGeom>
          <a:noFill/>
        </p:spPr>
        <p:txBody>
          <a:bodyPr wrap="square" anchor="t" lIns="0" rIns="0" tIns="0" bIns="0">
            <a:spAutoFit/>
          </a:bodyPr>
          <a:lstStyle/>
          <a:p>
            <a:pPr algn="l"/>
            <a:r>
              <a:rPr sz="1800" b="0">
                <a:solidFill>
                  <a:srgbClr val="1F2A37"/>
                </a:solidFill>
              </a:rPr>
              <a:t>Oversees the Student Conduct Code and reviews reports when a student may have violated it. You can also report misconduct to the office.</a:t>
            </a:r>
          </a:p>
          <a:p>
            <a:pPr algn="l">
              <a:spcBef>
                <a:spcPts val="1200"/>
              </a:spcBef>
            </a:pPr>
            <a:r>
              <a:rPr sz="1800" b="0">
                <a:solidFill>
                  <a:srgbClr val="1F2A37"/>
                </a:solidFill>
              </a:rPr>
              <a:t>If you're part of a conduct case, you can bring an advisor to every step, share your side and present information, and appeal a decision.</a:t>
            </a:r>
          </a:p>
          <a:p>
            <a:pPr algn="l">
              <a:spcBef>
                <a:spcPts val="1200"/>
              </a:spcBef>
            </a:pPr>
            <a:r>
              <a:rPr sz="1800" b="0">
                <a:solidFill>
                  <a:srgbClr val="1F2A37"/>
                </a:solidFill>
              </a:rPr>
              <a:t>Depending on the case, resolution can include restorative justice or an educational agreement.</a:t>
            </a:r>
          </a:p>
        </p:txBody>
      </p:sp>
      <p:pic>
        <p:nvPicPr>
          <p:cNvPr id="6" name="QR code: studentconduct.sa.ucsb.edu" descr="QR code linking to studentconduct.sa.ucsb.edu">
            <a:hlinkClick r:id="rId3"/>
          </p:cNvPr>
          <p:cNvPicPr>
            <a:picLocks noChangeAspect="1"/>
          </p:cNvPicPr>
          <p:nvPr/>
        </p:nvPicPr>
        <p:blipFill>
          <a:blip r:embed="rId2"/>
          <a:stretch>
            <a:fillRect/>
          </a:stretch>
        </p:blipFill>
        <p:spPr>
          <a:xfrm>
            <a:off x="8580120" y="2057400"/>
            <a:ext cx="1234440" cy="1234440"/>
          </a:xfrm>
          <a:prstGeom prst="rect">
            <a:avLst/>
          </a:prstGeom>
        </p:spPr>
      </p:pic>
      <p:sp>
        <p:nvSpPr>
          <p:cNvPr id="7" name="Card 1 contact"/>
          <p:cNvSpPr txBox="1"/>
          <p:nvPr/>
        </p:nvSpPr>
        <p:spPr>
          <a:xfrm>
            <a:off x="8580120" y="3429000"/>
            <a:ext cx="2651760" cy="1097280"/>
          </a:xfrm>
          <a:prstGeom prst="rect">
            <a:avLst/>
          </a:prstGeom>
          <a:noFill/>
        </p:spPr>
        <p:txBody>
          <a:bodyPr wrap="square" anchor="t" lIns="0" rIns="0" tIns="0" bIns="0">
            <a:spAutoFit/>
          </a:bodyPr>
          <a:lstStyle/>
          <a:p>
            <a:pPr algn="l"/>
            <a:r>
              <a:rPr sz="1400" b="0">
                <a:solidFill>
                  <a:srgbClr val="1F2A37"/>
                </a:solidFill>
              </a:rPr>
              <a:t>Website</a:t>
            </a:r>
          </a:p>
          <a:p>
            <a:pPr algn="l">
              <a:spcBef>
                <a:spcPts val="400"/>
              </a:spcBef>
            </a:pPr>
            <a:r>
              <a:rPr sz="1400" b="1">
                <a:solidFill>
                  <a:srgbClr val="003660"/>
                </a:solidFill>
                <a:hlinkClick r:id="rId3"/>
              </a:rPr>
              <a:t>studentconduct.sa.ucsb.edu</a:t>
            </a:r>
          </a:p>
          <a:p>
            <a:pPr algn="l">
              <a:spcBef>
                <a:spcPts val="400"/>
              </a:spcBef>
            </a:pPr>
            <a:r>
              <a:rPr sz="1600" b="1">
                <a:solidFill>
                  <a:srgbClr val="003660"/>
                </a:solidFill>
              </a:rPr>
              <a:t>805-893-5016</a:t>
            </a:r>
          </a:p>
        </p:txBody>
      </p:sp>
      <p:sp>
        <p:nvSpPr>
          <p:cNvPr id="8"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You don't have to go through the conduct process alone. An advisor can help you prepare and can join your meetings.</a:t>
            </a:r>
          </a:p>
        </p:txBody>
      </p:sp>
      <p:pic>
        <p:nvPicPr>
          <p:cNvPr id="9" name="Storkie" descr="">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295573" y="502920"/>
            <a:ext cx="733806" cy="12344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Planning Your Career</a:t>
            </a:r>
          </a:p>
        </p:txBody>
      </p:sp>
      <p:sp>
        <p:nvSpPr>
          <p:cNvPr id="3" name="Card 1 background">
            <a:extLst>
              <a:ext uri="{C183D7F6-B498-43B3-948B-1728B52AA6E4}">
                <adec:decorative xmlns:adec="http://schemas.microsoft.com/office/drawing/2017/decorative" val="1"/>
              </a:ext>
            </a:extLst>
          </p:cNvPr>
          <p:cNvSpPr/>
          <p:nvPr/>
        </p:nvSpPr>
        <p:spPr>
          <a:xfrm>
            <a:off x="685800" y="1737360"/>
            <a:ext cx="1082040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7254240" cy="502920"/>
          </a:xfrm>
          <a:prstGeom prst="rect">
            <a:avLst/>
          </a:prstGeom>
          <a:noFill/>
        </p:spPr>
        <p:txBody>
          <a:bodyPr wrap="square" anchor="t" lIns="0" rIns="0" tIns="0" bIns="0">
            <a:spAutoFit/>
          </a:bodyPr>
          <a:lstStyle/>
          <a:p>
            <a:pPr algn="l"/>
            <a:r>
              <a:rPr sz="2200" b="1">
                <a:solidFill>
                  <a:srgbClr val="003660"/>
                </a:solidFill>
              </a:rPr>
              <a:t>Career Services</a:t>
            </a:r>
          </a:p>
        </p:txBody>
      </p:sp>
      <p:sp>
        <p:nvSpPr>
          <p:cNvPr id="5" name="Card 1 description"/>
          <p:cNvSpPr txBox="1"/>
          <p:nvPr/>
        </p:nvSpPr>
        <p:spPr>
          <a:xfrm>
            <a:off x="960120" y="2560320"/>
            <a:ext cx="7254240" cy="2103120"/>
          </a:xfrm>
          <a:prstGeom prst="rect">
            <a:avLst/>
          </a:prstGeom>
          <a:noFill/>
        </p:spPr>
        <p:txBody>
          <a:bodyPr wrap="square" anchor="t" lIns="0" rIns="0" tIns="0" bIns="0">
            <a:spAutoFit/>
          </a:bodyPr>
          <a:lstStyle/>
          <a:p>
            <a:pPr algn="l"/>
            <a:r>
              <a:rPr sz="1800" b="0">
                <a:solidFill>
                  <a:srgbClr val="1F2A37"/>
                </a:solidFill>
              </a:rPr>
              <a:t>Advising, internships, employer connections, and career-readiness programming.</a:t>
            </a:r>
          </a:p>
          <a:p>
            <a:pPr algn="l">
              <a:spcBef>
                <a:spcPts val="1200"/>
              </a:spcBef>
            </a:pPr>
            <a:r>
              <a:rPr sz="1800" b="0">
                <a:solidFill>
                  <a:srgbClr val="1F2A37"/>
                </a:solidFill>
              </a:rPr>
              <a:t>Get a professional headshot for LinkedIn or applications in the Iris Photo Booth, a self-service, drop-in booth in the Career Resource Room.</a:t>
            </a:r>
          </a:p>
          <a:p>
            <a:pPr algn="l">
              <a:spcBef>
                <a:spcPts val="1200"/>
              </a:spcBef>
            </a:pPr>
            <a:r>
              <a:rPr sz="1800" b="0">
                <a:solidFill>
                  <a:srgbClr val="1F2A37"/>
                </a:solidFill>
              </a:rPr>
              <a:t>Need something to wear to an interview? Borrow an outfit from the professional clothing closet.</a:t>
            </a:r>
          </a:p>
        </p:txBody>
      </p:sp>
      <p:pic>
        <p:nvPicPr>
          <p:cNvPr id="6" name="QR code: career.ucsb.edu" descr="QR code linking to career.ucsb.edu">
            <a:hlinkClick r:id="rId3"/>
          </p:cNvPr>
          <p:cNvPicPr>
            <a:picLocks noChangeAspect="1"/>
          </p:cNvPicPr>
          <p:nvPr/>
        </p:nvPicPr>
        <p:blipFill>
          <a:blip r:embed="rId2"/>
          <a:stretch>
            <a:fillRect/>
          </a:stretch>
        </p:blipFill>
        <p:spPr>
          <a:xfrm>
            <a:off x="8580120" y="2057400"/>
            <a:ext cx="1234440" cy="1234440"/>
          </a:xfrm>
          <a:prstGeom prst="rect">
            <a:avLst/>
          </a:prstGeom>
        </p:spPr>
      </p:pic>
      <p:sp>
        <p:nvSpPr>
          <p:cNvPr id="7" name="Card 1 contact"/>
          <p:cNvSpPr txBox="1"/>
          <p:nvPr/>
        </p:nvSpPr>
        <p:spPr>
          <a:xfrm>
            <a:off x="8580120" y="3429000"/>
            <a:ext cx="2651760" cy="1097280"/>
          </a:xfrm>
          <a:prstGeom prst="rect">
            <a:avLst/>
          </a:prstGeom>
          <a:noFill/>
        </p:spPr>
        <p:txBody>
          <a:bodyPr wrap="square" anchor="t" lIns="0" rIns="0" tIns="0" bIns="0">
            <a:spAutoFit/>
          </a:bodyPr>
          <a:lstStyle/>
          <a:p>
            <a:pPr algn="l"/>
            <a:r>
              <a:rPr sz="1400" b="0">
                <a:solidFill>
                  <a:srgbClr val="1F2A37"/>
                </a:solidFill>
              </a:rPr>
              <a:t>Website</a:t>
            </a:r>
          </a:p>
          <a:p>
            <a:pPr algn="l">
              <a:spcBef>
                <a:spcPts val="400"/>
              </a:spcBef>
            </a:pPr>
            <a:r>
              <a:rPr sz="1400" b="1">
                <a:solidFill>
                  <a:srgbClr val="003660"/>
                </a:solidFill>
                <a:hlinkClick r:id="rId3"/>
              </a:rPr>
              <a:t>career.ucsb.edu</a:t>
            </a:r>
          </a:p>
        </p:txBody>
      </p:sp>
      <p:sp>
        <p:nvSpPr>
          <p:cNvPr id="8"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Ask a professor to point you to Career Services. A faculty referral carries real weight in the professional world.</a:t>
            </a:r>
          </a:p>
        </p:txBody>
      </p:sp>
      <p:pic>
        <p:nvPicPr>
          <p:cNvPr id="9" name="Storkie" descr="">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763743" y="502920"/>
            <a:ext cx="733806" cy="12344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685800" y="914400"/>
            <a:ext cx="10820400" cy="822960"/>
          </a:xfrm>
        </p:spPr>
        <p:txBody>
          <a:bodyPr wrap="square" anchor="t" lIns="0" rIns="0"/>
          <a:lstStyle/>
          <a:p>
            <a:r>
              <a:rPr sz="2600">
                <a:solidFill>
                  <a:srgbClr val="003660"/>
                </a:solidFill>
                <a:latin typeface="Produkt LT"/>
              </a:rPr>
              <a:t>Know Your Resources | </a:t>
            </a:r>
            <a:r>
              <a:rPr sz="2600"/>
              <a:t>Staying Well</a:t>
            </a:r>
          </a:p>
        </p:txBody>
      </p:sp>
      <p:sp>
        <p:nvSpPr>
          <p:cNvPr id="3" name="Card 1 background">
            <a:extLst>
              <a:ext uri="{C183D7F6-B498-43B3-948B-1728B52AA6E4}">
                <adec:decorative xmlns:adec="http://schemas.microsoft.com/office/drawing/2017/decorative" val="1"/>
              </a:ext>
            </a:extLst>
          </p:cNvPr>
          <p:cNvSpPr/>
          <p:nvPr/>
        </p:nvSpPr>
        <p:spPr>
          <a:xfrm>
            <a:off x="68580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Card 1 heading"/>
          <p:cNvSpPr txBox="1"/>
          <p:nvPr/>
        </p:nvSpPr>
        <p:spPr>
          <a:xfrm>
            <a:off x="960120" y="1965960"/>
            <a:ext cx="4678680" cy="731520"/>
          </a:xfrm>
          <a:prstGeom prst="rect">
            <a:avLst/>
          </a:prstGeom>
          <a:noFill/>
        </p:spPr>
        <p:txBody>
          <a:bodyPr wrap="square" anchor="t" lIns="0" rIns="0" tIns="0" bIns="0">
            <a:spAutoFit/>
          </a:bodyPr>
          <a:lstStyle/>
          <a:p>
            <a:pPr algn="l"/>
            <a:r>
              <a:rPr sz="2200" b="1">
                <a:solidFill>
                  <a:srgbClr val="003660"/>
                </a:solidFill>
              </a:rPr>
              <a:t>Health &amp; Wellness</a:t>
            </a:r>
          </a:p>
        </p:txBody>
      </p:sp>
      <p:sp>
        <p:nvSpPr>
          <p:cNvPr id="5" name="Card 1 description"/>
          <p:cNvSpPr txBox="1"/>
          <p:nvPr/>
        </p:nvSpPr>
        <p:spPr>
          <a:xfrm>
            <a:off x="960120" y="2697480"/>
            <a:ext cx="4678680" cy="868680"/>
          </a:xfrm>
          <a:prstGeom prst="rect">
            <a:avLst/>
          </a:prstGeom>
          <a:noFill/>
        </p:spPr>
        <p:txBody>
          <a:bodyPr wrap="square" anchor="t" lIns="0" rIns="0" tIns="0" bIns="0">
            <a:spAutoFit/>
          </a:bodyPr>
          <a:lstStyle/>
          <a:p>
            <a:pPr algn="l"/>
            <a:r>
              <a:rPr sz="1800" b="0">
                <a:solidFill>
                  <a:srgbClr val="1F2A37"/>
                </a:solidFill>
              </a:rPr>
              <a:t>Programs on sleep, stress, addictive behaviors &amp; recovery, and healthy relationships.</a:t>
            </a:r>
          </a:p>
        </p:txBody>
      </p:sp>
      <p:pic>
        <p:nvPicPr>
          <p:cNvPr id="6" name="QR code: wellness.sa.ucsb.edu" descr="QR code linking to wellness.sa.ucsb.edu">
            <a:hlinkClick r:id="rId3"/>
          </p:cNvPr>
          <p:cNvPicPr>
            <a:picLocks noChangeAspect="1"/>
          </p:cNvPicPr>
          <p:nvPr/>
        </p:nvPicPr>
        <p:blipFill>
          <a:blip r:embed="rId2"/>
          <a:stretch>
            <a:fillRect/>
          </a:stretch>
        </p:blipFill>
        <p:spPr>
          <a:xfrm>
            <a:off x="960120" y="3611880"/>
            <a:ext cx="1051560" cy="1051560"/>
          </a:xfrm>
          <a:prstGeom prst="rect">
            <a:avLst/>
          </a:prstGeom>
        </p:spPr>
      </p:pic>
      <p:sp>
        <p:nvSpPr>
          <p:cNvPr id="7" name="Card 1 contact"/>
          <p:cNvSpPr txBox="1"/>
          <p:nvPr/>
        </p:nvSpPr>
        <p:spPr>
          <a:xfrm>
            <a:off x="224028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3"/>
              </a:rPr>
              <a:t>wellness.sa.ucsb.edu</a:t>
            </a:r>
          </a:p>
        </p:txBody>
      </p:sp>
      <p:sp>
        <p:nvSpPr>
          <p:cNvPr id="8" name="Card 2 background">
            <a:extLst>
              <a:ext uri="{C183D7F6-B498-43B3-948B-1728B52AA6E4}">
                <adec:decorative xmlns:adec="http://schemas.microsoft.com/office/drawing/2017/decorative" val="1"/>
              </a:ext>
            </a:extLst>
          </p:cNvPr>
          <p:cNvSpPr/>
          <p:nvPr/>
        </p:nvSpPr>
        <p:spPr>
          <a:xfrm>
            <a:off x="6278880" y="1737360"/>
            <a:ext cx="5227320" cy="3154680"/>
          </a:xfrm>
          <a:prstGeom prst="rect">
            <a:avLst/>
          </a:prstGeom>
          <a:solidFill>
            <a:srgbClr val="EE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ard 2 heading"/>
          <p:cNvSpPr txBox="1"/>
          <p:nvPr/>
        </p:nvSpPr>
        <p:spPr>
          <a:xfrm>
            <a:off x="6553200" y="1965960"/>
            <a:ext cx="4678680" cy="731520"/>
          </a:xfrm>
          <a:prstGeom prst="rect">
            <a:avLst/>
          </a:prstGeom>
          <a:noFill/>
        </p:spPr>
        <p:txBody>
          <a:bodyPr wrap="square" anchor="t" lIns="0" rIns="0" tIns="0" bIns="0">
            <a:spAutoFit/>
          </a:bodyPr>
          <a:lstStyle/>
          <a:p>
            <a:pPr algn="l"/>
            <a:r>
              <a:rPr sz="2200" b="1">
                <a:solidFill>
                  <a:srgbClr val="003660"/>
                </a:solidFill>
              </a:rPr>
              <a:t>Student Health Service</a:t>
            </a:r>
          </a:p>
        </p:txBody>
      </p:sp>
      <p:sp>
        <p:nvSpPr>
          <p:cNvPr id="10" name="Card 2 description"/>
          <p:cNvSpPr txBox="1"/>
          <p:nvPr/>
        </p:nvSpPr>
        <p:spPr>
          <a:xfrm>
            <a:off x="6553200" y="2697480"/>
            <a:ext cx="4678680" cy="868680"/>
          </a:xfrm>
          <a:prstGeom prst="rect">
            <a:avLst/>
          </a:prstGeom>
          <a:noFill/>
        </p:spPr>
        <p:txBody>
          <a:bodyPr wrap="square" anchor="t" lIns="0" rIns="0" tIns="0" bIns="0">
            <a:spAutoFit/>
          </a:bodyPr>
          <a:lstStyle/>
          <a:p>
            <a:pPr algn="l"/>
            <a:r>
              <a:rPr sz="1800" b="0">
                <a:solidFill>
                  <a:srgbClr val="1F2A37"/>
                </a:solidFill>
              </a:rPr>
              <a:t>Medical care, including same-day appointments.</a:t>
            </a:r>
          </a:p>
        </p:txBody>
      </p:sp>
      <p:pic>
        <p:nvPicPr>
          <p:cNvPr id="11" name="QR code: studenthealth.sa.ucsb.edu" descr="QR code linking to studenthealth.sa.ucsb.edu">
            <a:hlinkClick r:id="rId5"/>
          </p:cNvPr>
          <p:cNvPicPr>
            <a:picLocks noChangeAspect="1"/>
          </p:cNvPicPr>
          <p:nvPr/>
        </p:nvPicPr>
        <p:blipFill>
          <a:blip r:embed="rId4"/>
          <a:stretch>
            <a:fillRect/>
          </a:stretch>
        </p:blipFill>
        <p:spPr>
          <a:xfrm>
            <a:off x="6553200" y="3611880"/>
            <a:ext cx="1051560" cy="1051560"/>
          </a:xfrm>
          <a:prstGeom prst="rect">
            <a:avLst/>
          </a:prstGeom>
        </p:spPr>
      </p:pic>
      <p:sp>
        <p:nvSpPr>
          <p:cNvPr id="12" name="Card 2 contact"/>
          <p:cNvSpPr txBox="1"/>
          <p:nvPr/>
        </p:nvSpPr>
        <p:spPr>
          <a:xfrm>
            <a:off x="7833360" y="3611880"/>
            <a:ext cx="3398520" cy="1051560"/>
          </a:xfrm>
          <a:prstGeom prst="rect">
            <a:avLst/>
          </a:prstGeom>
          <a:noFill/>
        </p:spPr>
        <p:txBody>
          <a:bodyPr wrap="square" anchor="ctr" lIns="0" rIns="0" tIns="0" bIns="0">
            <a:spAutoFit/>
          </a:bodyPr>
          <a:lstStyle/>
          <a:p>
            <a:pPr algn="l"/>
            <a:r>
              <a:rPr sz="1400" b="0">
                <a:solidFill>
                  <a:srgbClr val="1F2A37"/>
                </a:solidFill>
              </a:rPr>
              <a:t>Website</a:t>
            </a:r>
          </a:p>
          <a:p>
            <a:pPr algn="l">
              <a:spcBef>
                <a:spcPts val="400"/>
              </a:spcBef>
            </a:pPr>
            <a:r>
              <a:rPr sz="1600" b="1">
                <a:solidFill>
                  <a:srgbClr val="003660"/>
                </a:solidFill>
                <a:hlinkClick r:id="rId5"/>
              </a:rPr>
              <a:t>studenthealth.sa.ucsb.edu</a:t>
            </a:r>
          </a:p>
        </p:txBody>
      </p:sp>
      <p:sp>
        <p:nvSpPr>
          <p:cNvPr id="13" name="Good to know"/>
          <p:cNvSpPr/>
          <p:nvPr/>
        </p:nvSpPr>
        <p:spPr>
          <a:xfrm>
            <a:off x="685800" y="5166360"/>
            <a:ext cx="10820400" cy="960120"/>
          </a:xfrm>
          <a:prstGeom prst="rect">
            <a:avLst/>
          </a:prstGeom>
          <a:solidFill>
            <a:srgbClr val="FEBC11"/>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20040" rIns="320040"/>
          <a:lstStyle/>
          <a:p>
            <a:pPr algn="l"/>
            <a:r>
              <a:rPr b="1" sz="1800">
                <a:solidFill>
                  <a:srgbClr val="003660"/>
                </a:solidFill>
              </a:rPr>
              <a:t>Good to know: </a:t>
            </a:r>
            <a:r>
              <a:rPr sz="1800">
                <a:solidFill>
                  <a:srgbClr val="003660"/>
                </a:solidFill>
              </a:rPr>
              <a:t>Wellbeing events happen all year. Making time for them can help you manage the fast pace of the quarter.</a:t>
            </a:r>
          </a:p>
        </p:txBody>
      </p:sp>
      <p:pic>
        <p:nvPicPr>
          <p:cNvPr id="14" name="Storkie" descr="">
            <a:extLs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399763" y="502920"/>
            <a:ext cx="733806" cy="123444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77709" y="1784350"/>
            <a:ext cx="10515600" cy="685800"/>
          </a:xfrm>
          <a:noFill/>
          <a:ln>
            <a:noFill/>
          </a:ln>
        </p:spPr>
        <p:txBody>
          <a:bodyPr anchor="b"/>
          <a:lstStyle/>
          <a:p>
            <a:r>
              <a:rPr sz="4000"/>
              <a:t>You Don't Have To Figure It Out Alone</a:t>
            </a:r>
          </a:p>
        </p:txBody>
      </p:sp>
      <p:pic>
        <p:nvPicPr>
          <p:cNvPr id="3" name="QR code: sa.ucsb.edu" descr="QR code linking to sa.ucsb.edu">
            <a:hlinkClick r:id="rId3"/>
          </p:cNvPr>
          <p:cNvPicPr>
            <a:picLocks noChangeAspect="1"/>
          </p:cNvPicPr>
          <p:nvPr/>
        </p:nvPicPr>
        <p:blipFill>
          <a:blip r:embed="rId2"/>
          <a:stretch>
            <a:fillRect/>
          </a:stretch>
        </p:blipFill>
        <p:spPr>
          <a:xfrm>
            <a:off x="4323080" y="4663440"/>
            <a:ext cx="1234440" cy="1234440"/>
          </a:xfrm>
          <a:prstGeom prst="rect">
            <a:avLst/>
          </a:prstGeom>
        </p:spPr>
      </p:pic>
      <p:sp>
        <p:nvSpPr>
          <p:cNvPr id="4" name="Student Affairs website">
            <a:hlinkClick r:id="rId3"/>
          </p:cNvPr>
          <p:cNvSpPr txBox="1"/>
          <p:nvPr/>
        </p:nvSpPr>
        <p:spPr>
          <a:xfrm>
            <a:off x="5877560" y="4663440"/>
            <a:ext cx="3657600" cy="1234440"/>
          </a:xfrm>
          <a:prstGeom prst="rect">
            <a:avLst/>
          </a:prstGeom>
          <a:noFill/>
        </p:spPr>
        <p:txBody>
          <a:bodyPr wrap="square" anchor="ctr" lIns="0" rIns="0" tIns="0" bIns="0">
            <a:spAutoFit/>
          </a:bodyPr>
          <a:lstStyle/>
          <a:p>
            <a:pPr algn="l"/>
            <a:r>
              <a:rPr sz="1800" b="0">
                <a:solidFill>
                  <a:srgbClr val="DCE6EE"/>
                </a:solidFill>
              </a:rPr>
              <a:t>Explore all Student Affairs services</a:t>
            </a:r>
          </a:p>
          <a:p>
            <a:pPr algn="l">
              <a:spcBef>
                <a:spcPts val="400"/>
              </a:spcBef>
            </a:pPr>
            <a:r>
              <a:rPr sz="3200" b="1">
                <a:solidFill>
                  <a:srgbClr val="FEBC11"/>
                </a:solidFill>
              </a:rPr>
              <a:t>sa.ucsb.edu</a:t>
            </a:r>
          </a:p>
        </p:txBody>
      </p:sp>
      <p:pic>
        <p:nvPicPr>
          <p:cNvPr id="5" name="Storkie scanning the QR code" descr="Storkie holding up a phone to scan the QR code"/>
          <p:cNvPicPr>
            <a:picLocks noChangeAspect="1"/>
          </p:cNvPicPr>
          <p:nvPr/>
        </p:nvPicPr>
        <p:blipFill>
          <a:blip r:embed="rId6"/>
          <a:stretch>
            <a:fillRect/>
          </a:stretch>
        </p:blipFill>
        <p:spPr>
          <a:xfrm>
            <a:off x="2656840" y="4069080"/>
            <a:ext cx="1391920" cy="1828800"/>
          </a:xfrm>
          <a:prstGeom prst="rect">
            <a:avLst/>
          </a:prstGeom>
        </p:spPr>
      </p:pic>
    </p:spTree>
  </p:cSld>
  <p:clrMapOvr>
    <a:masterClrMapping/>
  </p:clrMapOvr>
</p:sld>
</file>

<file path=ppt/theme/theme1.xml><?xml version="1.0" encoding="utf-8"?>
<a:theme xmlns:a="http://schemas.openxmlformats.org/drawingml/2006/main" name="Office Theme">
  <a:themeElements>
    <a:clrScheme name="UC Santa Barbara">
      <a:dk1>
        <a:srgbClr val="000000"/>
      </a:dk1>
      <a:lt1>
        <a:srgbClr val="FFFFFF"/>
      </a:lt1>
      <a:dk2>
        <a:srgbClr val="003660"/>
      </a:dk2>
      <a:lt2>
        <a:srgbClr val="FEBC11"/>
      </a:lt2>
      <a:accent1>
        <a:srgbClr val="04859B"/>
      </a:accent1>
      <a:accent2>
        <a:srgbClr val="798D38"/>
      </a:accent2>
      <a:accent3>
        <a:srgbClr val="0BA89A"/>
      </a:accent3>
      <a:accent4>
        <a:srgbClr val="EF5645"/>
      </a:accent4>
      <a:accent5>
        <a:srgbClr val="9CBEBE"/>
      </a:accent5>
      <a:accent6>
        <a:srgbClr val="DCD6CC"/>
      </a:accent6>
      <a:hlink>
        <a:srgbClr val="07518C"/>
      </a:hlink>
      <a:folHlink>
        <a:srgbClr val="A1AFBA"/>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SB_PowerPoint_Template" id="{82BAD62E-67A9-4D7D-B449-9BA268ECA539}" vid="{D12BADD3-3570-4F5D-A639-C3ADD4CF31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TotalTime>
  <Words>0</Words>
  <Application>Microsoft Office PowerPoint</Application>
  <PresentationFormat>Widescreen</PresentationFormat>
  <Paragraphs>0</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Nunito Sans Normal</vt:lpstr>
      <vt:lpstr>Nunito Sans Normal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 Your Resources</dc:title>
  <dc:creator>UCSB Division of Student Affairs</dc:creator>
  <cp:lastModifiedBy>Moncerratt Peralta</cp:lastModifiedBy>
  <cp:revision>2</cp:revision>
  <dcterms:created xsi:type="dcterms:W3CDTF">2026-03-04T10:46:59Z</dcterms:created>
  <dcterms:modified xsi:type="dcterms:W3CDTF">2026-03-04T10:56:34Z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C0D187C6-9895-4CFE-9D15-8811ED4A1AFF</vt:lpwstr>
  </property>
  <property fmtid="{D5CDD505-2E9C-101B-9397-08002B2CF9AE}" pid="3" name="ArticulatePath">
    <vt:lpwstr>Presentation1</vt:lpwstr>
  </property>
</Properties>
</file>